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Nunito Sans" pitchFamily="2" charset="77"/>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pen Sans Light" panose="020B060603050402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Spartan" pitchFamily="2" charset="77"/>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i3lD/Wmm/5P81EqsIZjBAsHc2S8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0" d="100"/>
          <a:sy n="80" d="100"/>
        </p:scale>
        <p:origin x="824"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JW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Welcome to the Texas Water Conservation Scorecard Webinar.  We are excited to have so many people join us this morning.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today’s webinar we are going to focus on the methodology that we used to produce the Scorecard and results that we have found. We hope that you have had a chance to check out the scorecard online already. If not, you will have a deeper understanding of our approach and what goes into your utilities score at the end of this presentation.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MB</a:t>
            </a:r>
            <a:endParaRPr/>
          </a:p>
          <a:p>
            <a:pPr marL="0" lvl="0" indent="0" algn="l" rtl="0">
              <a:lnSpc>
                <a:spcPct val="100000"/>
              </a:lnSpc>
              <a:spcBef>
                <a:spcPts val="0"/>
              </a:spcBef>
              <a:spcAft>
                <a:spcPts val="0"/>
              </a:spcAft>
              <a:buSzPts val="1400"/>
              <a:buNone/>
            </a:pPr>
            <a:endParaRPr/>
          </a:p>
        </p:txBody>
      </p:sp>
      <p:sp>
        <p:nvSpPr>
          <p:cNvPr id="184" name="Google Shape;1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MB</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4" name="Google Shape;2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MB</a:t>
            </a:r>
            <a:endParaRPr/>
          </a:p>
          <a:p>
            <a:pPr marL="0" lvl="0" indent="0" algn="l" rtl="0">
              <a:lnSpc>
                <a:spcPct val="100000"/>
              </a:lnSpc>
              <a:spcBef>
                <a:spcPts val="0"/>
              </a:spcBef>
              <a:spcAft>
                <a:spcPts val="0"/>
              </a:spcAft>
              <a:buClr>
                <a:schemeClr val="dk1"/>
              </a:buClr>
              <a:buSzPts val="1100"/>
              <a:buFont typeface="Arial"/>
              <a:buNone/>
            </a:pPr>
            <a:r>
              <a:rPr lang="en-US"/>
              <a:t>Meghan segways to Jen</a:t>
            </a:r>
            <a:endParaRPr/>
          </a:p>
          <a:p>
            <a:pPr marL="0" lvl="0" indent="0" algn="l" rtl="0">
              <a:lnSpc>
                <a:spcPct val="100000"/>
              </a:lnSpc>
              <a:spcBef>
                <a:spcPts val="0"/>
              </a:spcBef>
              <a:spcAft>
                <a:spcPts val="0"/>
              </a:spcAft>
              <a:buSzPts val="1400"/>
              <a:buNone/>
            </a:pPr>
            <a:endParaRPr/>
          </a:p>
        </p:txBody>
      </p:sp>
      <p:sp>
        <p:nvSpPr>
          <p:cNvPr id="222" name="Google Shape;22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JW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One of our key metrics is whether or not a utility submitted a their Water Conservation Plan. This plan is required to be submitted every 5 years. The most recent plan was due on May 2019 and utilities received 5 points if they submitted their WCP.  The submittal rate for WCPs  and basically unchanged when comparing the 2016 scorecard to the 2020 scorecard.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Water Conservation Plans are important. This is where water utilities lay our their water conservation goals for the next 5 and 10 years and where they describe the programs that they will implement to meet those goals. We use the data reported in these plans to look at several of the metrics in the water conservation scorecard. </a:t>
            </a:r>
            <a:endParaRPr/>
          </a:p>
        </p:txBody>
      </p:sp>
      <p:sp>
        <p:nvSpPr>
          <p:cNvPr id="231" name="Google Shape;2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JW</a:t>
            </a:r>
            <a:endParaRPr/>
          </a:p>
          <a:p>
            <a:pPr marL="0" marR="0" lvl="0" indent="0" algn="l" rtl="0">
              <a:lnSpc>
                <a:spcPct val="100000"/>
              </a:lnSpc>
              <a:spcBef>
                <a:spcPts val="0"/>
              </a:spcBef>
              <a:spcAft>
                <a:spcPts val="0"/>
              </a:spcAft>
              <a:buClr>
                <a:schemeClr val="dk1"/>
              </a:buClr>
              <a:buSzPts val="1200"/>
              <a:buFont typeface="Calibri"/>
              <a:buNone/>
            </a:pPr>
            <a:r>
              <a:rPr lang="en-US"/>
              <a:t>Utilities with 3300 connections or more are required to submit Water Conservation Implementation Reports annually. About 20% of the 356 utilities that we evaluated for the 2020 scorecard did not submit their required annual reports. </a:t>
            </a:r>
            <a:endParaRPr/>
          </a:p>
          <a:p>
            <a:pPr marL="0" lvl="0" indent="0" algn="l" rtl="0">
              <a:lnSpc>
                <a:spcPct val="115000"/>
              </a:lnSpc>
              <a:spcBef>
                <a:spcPts val="1200"/>
              </a:spcBef>
              <a:spcAft>
                <a:spcPts val="0"/>
              </a:spcAft>
              <a:buClr>
                <a:schemeClr val="dk1"/>
              </a:buClr>
              <a:buSzPts val="1100"/>
              <a:buFont typeface="Arial"/>
              <a:buNone/>
            </a:pPr>
            <a:r>
              <a:rPr lang="en-US" sz="1100">
                <a:latin typeface="Roboto"/>
                <a:ea typeface="Roboto"/>
                <a:cs typeface="Roboto"/>
                <a:sym typeface="Roboto"/>
              </a:rPr>
              <a:t>The purpose of an Annual Report is to evaluate an entity’s progress in implementing programs to achieve their water conservation targets and goals. The data in this report can be helpful in tracking the efficacy of water conservation programs on an annual basis and, thus, useful for evaluating program successes and needs.  </a:t>
            </a:r>
            <a:endParaRPr/>
          </a:p>
          <a:p>
            <a:pPr marL="0" marR="0" lvl="0" indent="0" algn="l" rtl="0">
              <a:lnSpc>
                <a:spcPct val="100000"/>
              </a:lnSpc>
              <a:spcBef>
                <a:spcPts val="120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47 percent of all Texas utilities have submitted a water conservation implementation report every year since the Scorecard began in 2016</a:t>
            </a: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Utilities that submit their reports received 5 points on the scorecard. </a:t>
            </a:r>
            <a:endParaRPr/>
          </a:p>
          <a:p>
            <a:pPr marL="0" lvl="0" indent="0" algn="l" rtl="0">
              <a:lnSpc>
                <a:spcPct val="100000"/>
              </a:lnSpc>
              <a:spcBef>
                <a:spcPts val="0"/>
              </a:spcBef>
              <a:spcAft>
                <a:spcPts val="0"/>
              </a:spcAft>
              <a:buSzPts val="1400"/>
              <a:buNone/>
            </a:pPr>
            <a:endParaRPr/>
          </a:p>
        </p:txBody>
      </p:sp>
      <p:sp>
        <p:nvSpPr>
          <p:cNvPr id="243" name="Google Shape;24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JW</a:t>
            </a:r>
            <a:endParaRPr/>
          </a:p>
          <a:p>
            <a:pPr marL="0" lvl="0" indent="0" algn="l" rtl="0">
              <a:spcBef>
                <a:spcPts val="0"/>
              </a:spcBef>
              <a:spcAft>
                <a:spcPts val="0"/>
              </a:spcAft>
              <a:buSzPts val="1200"/>
              <a:buNone/>
            </a:pPr>
            <a:r>
              <a:rPr lang="en-US"/>
              <a:t>Utilities with 3300 connections or more are also required to submit Water Loss Audits on an annual basis. Almost all utilities submitted their report in May 2019, which is great, however 30% of the audits were removed by the Texas Water Development Board for suspected data errors or other issues.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None/>
            </a:pPr>
            <a:r>
              <a:rPr lang="en-US"/>
              <a:t>The t</a:t>
            </a:r>
            <a:r>
              <a:rPr lang="en-US" sz="1200" b="0" i="0" u="none" strike="noStrike">
                <a:solidFill>
                  <a:schemeClr val="dk1"/>
                </a:solidFill>
                <a:latin typeface="Calibri"/>
                <a:ea typeface="Calibri"/>
                <a:cs typeface="Calibri"/>
                <a:sym typeface="Calibri"/>
              </a:rPr>
              <a:t>op 3 reasons W</a:t>
            </a:r>
            <a:r>
              <a:rPr lang="en-US"/>
              <a:t>ater Loss Audits that were submitted in May 2019 were</a:t>
            </a:r>
            <a:r>
              <a:rPr lang="en-US" sz="1200" b="0" i="0" u="none" strike="noStrike">
                <a:solidFill>
                  <a:schemeClr val="dk1"/>
                </a:solidFill>
                <a:latin typeface="Calibri"/>
                <a:ea typeface="Calibri"/>
                <a:cs typeface="Calibri"/>
                <a:sym typeface="Calibri"/>
              </a:rPr>
              <a:t> remov</a:t>
            </a:r>
            <a:r>
              <a:rPr lang="en-US"/>
              <a:t>ed</a:t>
            </a:r>
            <a:r>
              <a:rPr lang="en-US" sz="1200" b="0" i="0" u="none" strike="noStrike">
                <a:solidFill>
                  <a:schemeClr val="dk1"/>
                </a:solidFill>
                <a:latin typeface="Calibri"/>
                <a:ea typeface="Calibri"/>
                <a:cs typeface="Calibri"/>
                <a:sym typeface="Calibri"/>
              </a:rPr>
              <a:t> </a:t>
            </a:r>
            <a:r>
              <a:rPr lang="en-US"/>
              <a:t>are</a:t>
            </a:r>
            <a:r>
              <a:rPr lang="en-US" sz="1200" b="0" i="0" u="none" strike="noStrike">
                <a:solidFill>
                  <a:schemeClr val="dk1"/>
                </a:solidFill>
                <a:latin typeface="Calibri"/>
                <a:ea typeface="Calibri"/>
                <a:cs typeface="Calibri"/>
                <a:sym typeface="Calibri"/>
              </a:rPr>
              <a:t>:</a:t>
            </a:r>
            <a:endParaRPr/>
          </a:p>
          <a:p>
            <a:pPr marL="628650" lvl="1"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a:t>
            </a:r>
            <a:r>
              <a:rPr lang="en-US"/>
              <a:t>nfrastructure Link Index aka ILI </a:t>
            </a:r>
            <a:r>
              <a:rPr lang="en-US" sz="1200" b="0" i="0" u="none" strike="noStrike">
                <a:solidFill>
                  <a:schemeClr val="dk1"/>
                </a:solidFill>
                <a:latin typeface="Calibri"/>
                <a:ea typeface="Calibri"/>
                <a:cs typeface="Calibri"/>
                <a:sym typeface="Calibri"/>
              </a:rPr>
              <a:t> &lt; 1 </a:t>
            </a:r>
            <a:endParaRPr/>
          </a:p>
          <a:p>
            <a:pPr marL="628650" lvl="1"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ILI &gt; 10 </a:t>
            </a:r>
            <a:endParaRPr/>
          </a:p>
          <a:p>
            <a:pPr marL="628650" lvl="1"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Negative or Zero Total Water Loss</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9 Reasons Total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KK is next Speaker </a:t>
            </a:r>
            <a:endParaRPr/>
          </a:p>
        </p:txBody>
      </p:sp>
      <p:sp>
        <p:nvSpPr>
          <p:cNvPr id="255" name="Google Shape;25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KK</a:t>
            </a:r>
            <a:endParaRPr/>
          </a:p>
        </p:txBody>
      </p:sp>
      <p:sp>
        <p:nvSpPr>
          <p:cNvPr id="266" name="Google Shape;2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KK</a:t>
            </a:r>
            <a:endParaRPr/>
          </a:p>
          <a:p>
            <a:pPr marL="0" lvl="0" indent="0" algn="l" rtl="0">
              <a:lnSpc>
                <a:spcPct val="100000"/>
              </a:lnSpc>
              <a:spcBef>
                <a:spcPts val="0"/>
              </a:spcBef>
              <a:spcAft>
                <a:spcPts val="0"/>
              </a:spcAft>
              <a:buSzPts val="1400"/>
              <a:buNone/>
            </a:pPr>
            <a:endParaRPr/>
          </a:p>
        </p:txBody>
      </p:sp>
      <p:sp>
        <p:nvSpPr>
          <p:cNvPr id="276" name="Google Shape;2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KK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Additional Data Talking Points:</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 2016, there were 15 medium/large utilities with a GPCD of 125 or less – in 2020, this jumped to 40 (167% increase)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 2016, there were 9 medium/large utilities with a GPCD of 140 or less – in 2020, this jumped to 19 (111% increase)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Overall, the total number of utilities with a GPCD of 140 or less has more than doubled since 2016</a:t>
            </a:r>
            <a:endParaRPr/>
          </a:p>
          <a:p>
            <a:pPr marL="0" lvl="0" indent="0" algn="l" rtl="0">
              <a:lnSpc>
                <a:spcPct val="100000"/>
              </a:lnSpc>
              <a:spcBef>
                <a:spcPts val="0"/>
              </a:spcBef>
              <a:spcAft>
                <a:spcPts val="0"/>
              </a:spcAft>
              <a:buSzPts val="1400"/>
              <a:buNone/>
            </a:pPr>
            <a:endParaRPr/>
          </a:p>
        </p:txBody>
      </p:sp>
      <p:sp>
        <p:nvSpPr>
          <p:cNvPr id="287" name="Google Shape;28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KK</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Additional Data Talking Points:</a:t>
            </a:r>
            <a:endParaRPr/>
          </a:p>
          <a:p>
            <a:pPr marL="457200" lvl="0" indent="-317500" algn="l" rtl="0">
              <a:lnSpc>
                <a:spcPct val="100000"/>
              </a:lnSpc>
              <a:spcBef>
                <a:spcPts val="0"/>
              </a:spcBef>
              <a:spcAft>
                <a:spcPts val="0"/>
              </a:spcAft>
              <a:buSzPts val="1400"/>
              <a:buChar char="●"/>
            </a:pPr>
            <a:r>
              <a:rPr lang="en-US"/>
              <a:t>Only 33% of utilities reported percent water losses below the prior 5-year average (13.9%)</a:t>
            </a:r>
            <a:endParaRPr/>
          </a:p>
          <a:p>
            <a:pPr marL="0" lvl="0" indent="0" algn="l" rtl="0">
              <a:lnSpc>
                <a:spcPct val="100000"/>
              </a:lnSpc>
              <a:spcBef>
                <a:spcPts val="0"/>
              </a:spcBef>
              <a:spcAft>
                <a:spcPts val="0"/>
              </a:spcAft>
              <a:buSzPts val="1400"/>
              <a:buNone/>
            </a:pPr>
            <a:endParaRPr/>
          </a:p>
        </p:txBody>
      </p:sp>
      <p:sp>
        <p:nvSpPr>
          <p:cNvPr id="297" name="Google Shape;2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JW</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KK</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Additional Data Talking Points:</a:t>
            </a:r>
            <a:endParaRPr/>
          </a:p>
          <a:p>
            <a:pPr marL="457200" lvl="0" indent="-317500" algn="l" rtl="0">
              <a:lnSpc>
                <a:spcPct val="100000"/>
              </a:lnSpc>
              <a:spcBef>
                <a:spcPts val="0"/>
              </a:spcBef>
              <a:spcAft>
                <a:spcPts val="0"/>
              </a:spcAft>
              <a:buSzPts val="1400"/>
              <a:buChar char="●"/>
            </a:pPr>
            <a:r>
              <a:rPr lang="en-US"/>
              <a:t>Medium/large utilities implemented an average of 2 more BMPs compared to small utilities (7.5 BMPs versus 5.5)</a:t>
            </a:r>
            <a:endParaRPr/>
          </a:p>
          <a:p>
            <a:pPr marL="457200" lvl="0" indent="-317500" algn="l" rtl="0">
              <a:lnSpc>
                <a:spcPct val="100000"/>
              </a:lnSpc>
              <a:spcBef>
                <a:spcPts val="0"/>
              </a:spcBef>
              <a:spcAft>
                <a:spcPts val="0"/>
              </a:spcAft>
              <a:buSzPts val="1400"/>
              <a:buChar char="●"/>
            </a:pPr>
            <a:r>
              <a:rPr lang="en-US"/>
              <a:t>Only </a:t>
            </a:r>
            <a:r>
              <a:rPr lang="en-US" b="1"/>
              <a:t>3%</a:t>
            </a:r>
            <a:r>
              <a:rPr lang="en-US"/>
              <a:t> of utilities were implementing 15 or more BMPs in the 2020 Scorecard (i.e., received full 10 points)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chemeClr val="dk1"/>
              </a:buClr>
              <a:buSzPts val="1100"/>
              <a:buFont typeface="Arial"/>
              <a:buNone/>
            </a:pPr>
            <a:r>
              <a:rPr lang="en-US"/>
              <a:t>JW on Next Slide </a:t>
            </a:r>
            <a:endParaRPr/>
          </a:p>
          <a:p>
            <a:pPr marL="0" lvl="0" indent="0" algn="l" rtl="0">
              <a:lnSpc>
                <a:spcPct val="100000"/>
              </a:lnSpc>
              <a:spcBef>
                <a:spcPts val="0"/>
              </a:spcBef>
              <a:spcAft>
                <a:spcPts val="0"/>
              </a:spcAft>
              <a:buSzPts val="1400"/>
              <a:buNone/>
            </a:pPr>
            <a:endParaRPr/>
          </a:p>
        </p:txBody>
      </p:sp>
      <p:sp>
        <p:nvSpPr>
          <p:cNvPr id="307" name="Google Shape;30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JW</a:t>
            </a:r>
            <a:endParaRPr/>
          </a:p>
          <a:p>
            <a:pPr marL="0" lvl="0" indent="0" algn="l" rtl="0">
              <a:lnSpc>
                <a:spcPct val="100000"/>
              </a:lnSpc>
              <a:spcBef>
                <a:spcPts val="0"/>
              </a:spcBef>
              <a:spcAft>
                <a:spcPts val="0"/>
              </a:spcAft>
              <a:buSzPts val="1400"/>
              <a:buNone/>
            </a:pPr>
            <a:r>
              <a:rPr lang="en-US"/>
              <a:t>We have seen an increase in the number of utilities that have adopted some form of outdoor watering restrictions, however, </a:t>
            </a:r>
            <a:r>
              <a:rPr lang="en-US" sz="1100">
                <a:latin typeface="Roboto"/>
                <a:ea typeface="Roboto"/>
                <a:cs typeface="Roboto"/>
                <a:sym typeface="Roboto"/>
              </a:rPr>
              <a:t>over 50% of large and medium-size utilities still do not have any time-of-day or days-per-week outdoor watering restrictions outside of drought periods.</a:t>
            </a:r>
            <a:r>
              <a:rPr lang="en-US" sz="1100" b="1" i="1">
                <a:latin typeface="Roboto"/>
                <a:ea typeface="Roboto"/>
                <a:cs typeface="Roboto"/>
                <a:sym typeface="Roboto"/>
              </a:rPr>
              <a:t> </a:t>
            </a:r>
            <a:endParaRPr sz="1100" b="1" i="1">
              <a:latin typeface="Roboto"/>
              <a:ea typeface="Roboto"/>
              <a:cs typeface="Roboto"/>
              <a:sym typeface="Roboto"/>
            </a:endParaRPr>
          </a:p>
          <a:p>
            <a:pPr marL="0" lvl="0" indent="0" algn="l" rtl="0">
              <a:lnSpc>
                <a:spcPct val="100000"/>
              </a:lnSpc>
              <a:spcBef>
                <a:spcPts val="0"/>
              </a:spcBef>
              <a:spcAft>
                <a:spcPts val="0"/>
              </a:spcAft>
              <a:buSzPts val="1400"/>
              <a:buNone/>
            </a:pPr>
            <a:endParaRPr sz="1100" b="1" i="1">
              <a:latin typeface="Roboto"/>
              <a:ea typeface="Roboto"/>
              <a:cs typeface="Roboto"/>
              <a:sym typeface="Roboto"/>
            </a:endParaRPr>
          </a:p>
          <a:p>
            <a:pPr marL="0" lvl="0" indent="0" algn="l" rtl="0">
              <a:lnSpc>
                <a:spcPct val="100000"/>
              </a:lnSpc>
              <a:spcBef>
                <a:spcPts val="0"/>
              </a:spcBef>
              <a:spcAft>
                <a:spcPts val="0"/>
              </a:spcAft>
              <a:buSzPts val="1400"/>
              <a:buNone/>
            </a:pPr>
            <a:r>
              <a:rPr lang="en-US" sz="1100">
                <a:latin typeface="Roboto"/>
                <a:ea typeface="Roboto"/>
                <a:cs typeface="Roboto"/>
                <a:sym typeface="Roboto"/>
              </a:rPr>
              <a:t>Being proactive about reducing outdoor water use can result in big water savings for Texas utilities. Studies have shown that, annually, outdoor water use for single-family homes in Texas accounts for approximately 31% of water use. </a:t>
            </a:r>
            <a:r>
              <a:rPr lang="en-US" sz="1100" i="1">
                <a:latin typeface="Roboto"/>
                <a:ea typeface="Roboto"/>
                <a:cs typeface="Roboto"/>
                <a:sym typeface="Roboto"/>
              </a:rPr>
              <a:t>Outdoor lawn watering during the summer drives drives up peak water use which can lead to the building of costly water infrastructure to meet those peak water demands thus increasing the cost for sustomers to pay for that infrastructure that is only really needed part of the year. </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SzPts val="1100"/>
              <a:buNone/>
            </a:pPr>
            <a:r>
              <a:rPr lang="en-US" sz="1100">
                <a:latin typeface="Roboto"/>
                <a:ea typeface="Roboto"/>
                <a:cs typeface="Roboto"/>
                <a:sym typeface="Roboto"/>
              </a:rPr>
              <a:t>The 2020 Scorecard does indicate some progress in this area of water conservation, however. As I mentioned, the percentage of large and medium-size utilities embracing some form of limitations on outdoor landscape watering has increased from about a third in the 2016 Scorecard to almost 50% in the 2020 Scorecard.</a:t>
            </a:r>
            <a:endParaRPr sz="1100">
              <a:latin typeface="Roboto"/>
              <a:ea typeface="Roboto"/>
              <a:cs typeface="Roboto"/>
              <a:sym typeface="Roboto"/>
            </a:endParaRPr>
          </a:p>
          <a:p>
            <a:pPr marL="0" lvl="0" indent="0" algn="l" rtl="0">
              <a:lnSpc>
                <a:spcPct val="115000"/>
              </a:lnSpc>
              <a:spcBef>
                <a:spcPts val="0"/>
              </a:spcBef>
              <a:spcAft>
                <a:spcPts val="0"/>
              </a:spcAft>
              <a:buSzPts val="1100"/>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The Cities of Georgetown,  Keller, and Wylie are examples of water utilities adopting limits on outdoor watering  since the 2016 Scorecard. The City of Frisco now limits outdoor irrigation to no-more-than-once-a-week and the City of Corpus Christi now had adopted permanent time-of-day outdoor watering restrictions.</a:t>
            </a: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1200"/>
              </a:spcBef>
              <a:spcAft>
                <a:spcPts val="0"/>
              </a:spcAft>
              <a:buSzPts val="1100"/>
              <a:buNone/>
            </a:pPr>
            <a:r>
              <a:rPr lang="en-US" sz="1100">
                <a:latin typeface="Roboto"/>
                <a:ea typeface="Roboto"/>
                <a:cs typeface="Roboto"/>
                <a:sym typeface="Roboto"/>
              </a:rPr>
              <a:t>Determining which utilities have ongoing or permanent limitations was one of the more challenging data-gathering tasks in preparing the Scorecard. For the most part it necessitated dutiful searching of utility or city websites and in some cases was more difficult to find that it should be. </a:t>
            </a:r>
            <a:endParaRPr sz="110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sz="1100">
                <a:latin typeface="Roboto"/>
                <a:ea typeface="Roboto"/>
                <a:cs typeface="Roboto"/>
                <a:sym typeface="Roboto"/>
              </a:rPr>
              <a:t>Utilities could receive up to 15 points on this metric.</a:t>
            </a:r>
            <a:endParaRPr sz="110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b="1">
              <a:latin typeface="Roboto"/>
              <a:ea typeface="Roboto"/>
              <a:cs typeface="Roboto"/>
              <a:sym typeface="Roboto"/>
            </a:endParaRPr>
          </a:p>
          <a:p>
            <a:pPr marL="0" lvl="0" indent="0" algn="l" rtl="0">
              <a:lnSpc>
                <a:spcPct val="100000"/>
              </a:lnSpc>
              <a:spcBef>
                <a:spcPts val="0"/>
              </a:spcBef>
              <a:spcAft>
                <a:spcPts val="0"/>
              </a:spcAft>
              <a:buSzPts val="1400"/>
              <a:buNone/>
            </a:pPr>
            <a:endParaRPr sz="1100" b="1" i="1">
              <a:latin typeface="Roboto"/>
              <a:ea typeface="Roboto"/>
              <a:cs typeface="Roboto"/>
              <a:sym typeface="Roboto"/>
            </a:endParaRPr>
          </a:p>
          <a:p>
            <a:pPr marL="0" lvl="0" indent="0" algn="l" rtl="0">
              <a:lnSpc>
                <a:spcPct val="100000"/>
              </a:lnSpc>
              <a:spcBef>
                <a:spcPts val="0"/>
              </a:spcBef>
              <a:spcAft>
                <a:spcPts val="0"/>
              </a:spcAft>
              <a:buSzPts val="1400"/>
              <a:buNone/>
            </a:pPr>
            <a:br>
              <a:rPr lang="en-US" sz="1100" b="1" i="1">
                <a:latin typeface="Roboto"/>
                <a:ea typeface="Roboto"/>
                <a:cs typeface="Roboto"/>
                <a:sym typeface="Roboto"/>
              </a:rPr>
            </a:br>
            <a:r>
              <a:rPr lang="en-US" sz="1100" b="1" i="1">
                <a:latin typeface="Roboto"/>
                <a:ea typeface="Roboto"/>
                <a:cs typeface="Roboto"/>
                <a:sym typeface="Roboto"/>
              </a:rPr>
              <a:t> 						</a:t>
            </a:r>
            <a:endParaRPr sz="1100" b="1"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br>
              <a:rPr lang="en-US" sz="1100" b="1" i="1">
                <a:latin typeface="Roboto"/>
                <a:ea typeface="Roboto"/>
                <a:cs typeface="Roboto"/>
                <a:sym typeface="Roboto"/>
              </a:rPr>
            </a:br>
            <a:r>
              <a:rPr lang="en-US" sz="1100" b="1" i="1">
                <a:latin typeface="Roboto"/>
                <a:ea typeface="Roboto"/>
                <a:cs typeface="Roboto"/>
                <a:sym typeface="Roboto"/>
              </a:rPr>
              <a:t> 						</a:t>
            </a:r>
            <a:endParaRPr sz="1100" b="1"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17" name="Google Shape;31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JW</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Our last metric </a:t>
            </a:r>
            <a:r>
              <a:rPr lang="en-US" sz="1100">
                <a:latin typeface="Roboto"/>
                <a:ea typeface="Roboto"/>
                <a:cs typeface="Roboto"/>
                <a:sym typeface="Roboto"/>
              </a:rPr>
              <a:t>A majority of water utilities in the state could be sending a stronger “conservation pricing signal” in their water rates. </a:t>
            </a:r>
            <a:endParaRPr sz="1100">
              <a:latin typeface="Roboto"/>
              <a:ea typeface="Roboto"/>
              <a:cs typeface="Roboto"/>
              <a:sym typeface="Roboto"/>
            </a:endParaRPr>
          </a:p>
          <a:p>
            <a:pPr marL="0" lvl="0" indent="0" algn="l" rtl="0">
              <a:spcBef>
                <a:spcPts val="0"/>
              </a:spcBef>
              <a:spcAft>
                <a:spcPts val="0"/>
              </a:spcAft>
              <a:buSzPts val="1400"/>
              <a:buNone/>
            </a:pPr>
            <a:endParaRPr sz="1100">
              <a:latin typeface="Roboto"/>
              <a:ea typeface="Roboto"/>
              <a:cs typeface="Roboto"/>
              <a:sym typeface="Roboto"/>
            </a:endParaRPr>
          </a:p>
          <a:p>
            <a:pPr marL="0" lvl="0" indent="0" algn="l" rtl="0">
              <a:spcBef>
                <a:spcPts val="0"/>
              </a:spcBef>
              <a:spcAft>
                <a:spcPts val="0"/>
              </a:spcAft>
              <a:buSzPts val="1400"/>
              <a:buNone/>
            </a:pPr>
            <a:r>
              <a:rPr lang="en-US" sz="1100">
                <a:latin typeface="Roboto"/>
                <a:ea typeface="Roboto"/>
                <a:cs typeface="Roboto"/>
                <a:sym typeface="Roboto"/>
              </a:rPr>
              <a:t>Only 45% of larger - medium utilities and only 35% of small utilities have strong conservation-oriented water rates structures. </a:t>
            </a:r>
            <a:endParaRPr sz="1100">
              <a:latin typeface="Roboto"/>
              <a:ea typeface="Roboto"/>
              <a:cs typeface="Roboto"/>
              <a:sym typeface="Roboto"/>
            </a:endParaRPr>
          </a:p>
          <a:p>
            <a:pPr marL="0" lvl="0" indent="0" algn="l" rtl="0">
              <a:spcBef>
                <a:spcPts val="0"/>
              </a:spcBef>
              <a:spcAft>
                <a:spcPts val="0"/>
              </a:spcAft>
              <a:buSzPts val="1400"/>
              <a:buNone/>
            </a:pPr>
            <a:endParaRPr sz="1100">
              <a:latin typeface="Roboto"/>
              <a:ea typeface="Roboto"/>
              <a:cs typeface="Roboto"/>
              <a:sym typeface="Roboto"/>
            </a:endParaRPr>
          </a:p>
          <a:p>
            <a:pPr marL="0" lvl="0" indent="0" algn="l" rtl="0">
              <a:spcBef>
                <a:spcPts val="0"/>
              </a:spcBef>
              <a:spcAft>
                <a:spcPts val="0"/>
              </a:spcAft>
              <a:buSzPts val="1400"/>
              <a:buNone/>
            </a:pPr>
            <a:r>
              <a:rPr lang="en-US" sz="1100">
                <a:latin typeface="Roboto"/>
                <a:ea typeface="Roboto"/>
                <a:cs typeface="Roboto"/>
                <a:sym typeface="Roboto"/>
              </a:rPr>
              <a:t>What do we mean by a strong pricing signal? For the purposes of this analysis, we use publicly available data reported by water utilities to the Texas Municipal League. If the data was not available we looked it up on the utility website. </a:t>
            </a:r>
            <a:r>
              <a:rPr lang="en-US" sz="1100">
                <a:latin typeface="Arial"/>
                <a:ea typeface="Arial"/>
                <a:cs typeface="Arial"/>
                <a:sym typeface="Arial"/>
              </a:rPr>
              <a:t>We looked at percent change in the </a:t>
            </a:r>
            <a:r>
              <a:rPr lang="en-US" sz="1100">
                <a:latin typeface="Roboto"/>
                <a:ea typeface="Roboto"/>
                <a:cs typeface="Roboto"/>
                <a:sym typeface="Roboto"/>
              </a:rPr>
              <a:t>water rate charged per 1000 gallons when a customer’s monthly use is 10,000 gallons rather than 5,000 gallons. If </a:t>
            </a:r>
            <a:r>
              <a:rPr lang="en-US" sz="1100">
                <a:latin typeface="Arial"/>
                <a:ea typeface="Arial"/>
                <a:cs typeface="Arial"/>
                <a:sym typeface="Arial"/>
              </a:rPr>
              <a:t>the change in price was g</a:t>
            </a:r>
            <a:r>
              <a:rPr lang="en-US" sz="1100">
                <a:latin typeface="Roboto"/>
                <a:ea typeface="Roboto"/>
                <a:cs typeface="Roboto"/>
                <a:sym typeface="Roboto"/>
              </a:rPr>
              <a:t>reater than or equal to a 40% then the utility received full points on this metric. </a:t>
            </a:r>
            <a:endParaRPr sz="1100">
              <a:latin typeface="Roboto"/>
              <a:ea typeface="Roboto"/>
              <a:cs typeface="Roboto"/>
              <a:sym typeface="Roboto"/>
            </a:endParaRPr>
          </a:p>
          <a:p>
            <a:pPr marL="0" lvl="0" indent="0" algn="l" rtl="0">
              <a:spcBef>
                <a:spcPts val="0"/>
              </a:spcBef>
              <a:spcAft>
                <a:spcPts val="0"/>
              </a:spcAft>
              <a:buSzPts val="1400"/>
              <a:buNone/>
            </a:pPr>
            <a:endParaRPr sz="1100">
              <a:latin typeface="Roboto"/>
              <a:ea typeface="Roboto"/>
              <a:cs typeface="Roboto"/>
              <a:sym typeface="Roboto"/>
            </a:endParaRPr>
          </a:p>
          <a:p>
            <a:pPr marL="0" lvl="0" indent="0" algn="l" rtl="0">
              <a:spcBef>
                <a:spcPts val="0"/>
              </a:spcBef>
              <a:spcAft>
                <a:spcPts val="0"/>
              </a:spcAft>
              <a:buSzPts val="1400"/>
              <a:buNone/>
            </a:pPr>
            <a:r>
              <a:rPr lang="en-US" sz="1100">
                <a:latin typeface="Roboto"/>
                <a:ea typeface="Roboto"/>
                <a:cs typeface="Roboto"/>
                <a:sym typeface="Roboto"/>
              </a:rPr>
              <a:t>Utilities could receive up to 15 points on this question. </a:t>
            </a:r>
            <a:endParaRPr sz="1100">
              <a:latin typeface="Roboto"/>
              <a:ea typeface="Roboto"/>
              <a:cs typeface="Roboto"/>
              <a:sym typeface="Roboto"/>
            </a:endParaRPr>
          </a:p>
          <a:p>
            <a:pPr marL="0" lvl="0" indent="0" algn="l" rtl="0">
              <a:spcBef>
                <a:spcPts val="0"/>
              </a:spcBef>
              <a:spcAft>
                <a:spcPts val="0"/>
              </a:spcAft>
              <a:buSzPts val="1400"/>
              <a:buNone/>
            </a:pPr>
            <a:endParaRPr sz="1100">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a:t>Meghan on Next Slide</a:t>
            </a:r>
            <a:endParaRPr sz="1100">
              <a:latin typeface="Roboto"/>
              <a:ea typeface="Roboto"/>
              <a:cs typeface="Roboto"/>
              <a:sym typeface="Roboto"/>
            </a:endParaRPr>
          </a:p>
        </p:txBody>
      </p:sp>
      <p:sp>
        <p:nvSpPr>
          <p:cNvPr id="327" name="Google Shape;32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MB</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Overall Texas water utilities as a whole have not significantly improved their efforts on water conservation.</a:t>
            </a:r>
            <a:endParaRPr/>
          </a:p>
          <a:p>
            <a:pPr marL="0" lvl="0" indent="0" algn="l" rtl="0">
              <a:lnSpc>
                <a:spcPct val="100000"/>
              </a:lnSpc>
              <a:spcBef>
                <a:spcPts val="0"/>
              </a:spcBef>
              <a:spcAft>
                <a:spcPts val="0"/>
              </a:spcAft>
              <a:buSzPts val="1400"/>
              <a:buNone/>
            </a:pPr>
            <a:endParaRPr/>
          </a:p>
        </p:txBody>
      </p:sp>
      <p:sp>
        <p:nvSpPr>
          <p:cNvPr id="337" name="Google Shape;33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MB</a:t>
            </a:r>
            <a:endParaRPr/>
          </a:p>
          <a:p>
            <a:pPr marL="0" lvl="0" indent="0" algn="l" rtl="0">
              <a:lnSpc>
                <a:spcPct val="100000"/>
              </a:lnSpc>
              <a:spcBef>
                <a:spcPts val="0"/>
              </a:spcBef>
              <a:spcAft>
                <a:spcPts val="0"/>
              </a:spcAft>
              <a:buSzPts val="1400"/>
              <a:buNone/>
            </a:pPr>
            <a:endParaRPr/>
          </a:p>
        </p:txBody>
      </p:sp>
      <p:sp>
        <p:nvSpPr>
          <p:cNvPr id="346" name="Google Shape;3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MB</a:t>
            </a:r>
            <a:endParaRPr/>
          </a:p>
          <a:p>
            <a:pPr marL="0" marR="0" lvl="0" indent="0" algn="l" rtl="0">
              <a:lnSpc>
                <a:spcPct val="100000"/>
              </a:lnSpc>
              <a:spcBef>
                <a:spcPts val="0"/>
              </a:spcBef>
              <a:spcAft>
                <a:spcPts val="0"/>
              </a:spcAft>
              <a:buSzPts val="1400"/>
              <a:buNone/>
            </a:pPr>
            <a:endParaRPr/>
          </a:p>
          <a:p>
            <a:pPr marL="457200" marR="0" lvl="0" indent="-304800" algn="l" rtl="0">
              <a:lnSpc>
                <a:spcPct val="100000"/>
              </a:lnSpc>
              <a:spcBef>
                <a:spcPts val="0"/>
              </a:spcBef>
              <a:spcAft>
                <a:spcPts val="0"/>
              </a:spcAft>
              <a:buClr>
                <a:schemeClr val="dk1"/>
              </a:buClr>
              <a:buSzPts val="1200"/>
              <a:buFont typeface="Calibri"/>
              <a:buChar char="●"/>
            </a:pPr>
            <a:r>
              <a:rPr lang="en-US" sz="1200" b="0" i="0" u="none" strike="noStrike">
                <a:solidFill>
                  <a:schemeClr val="dk1"/>
                </a:solidFill>
                <a:latin typeface="Calibri"/>
                <a:ea typeface="Calibri"/>
                <a:cs typeface="Calibri"/>
                <a:sym typeface="Calibri"/>
              </a:rPr>
              <a:t>57% of medium/large utilities have ZERO outdoor watering restrictions in place, while 20% only have time of day restrictions</a:t>
            </a:r>
            <a:endParaRPr/>
          </a:p>
          <a:p>
            <a:pPr marL="0" lvl="0" indent="0" algn="l" rtl="0">
              <a:lnSpc>
                <a:spcPct val="100000"/>
              </a:lnSpc>
              <a:spcBef>
                <a:spcPts val="0"/>
              </a:spcBef>
              <a:spcAft>
                <a:spcPts val="0"/>
              </a:spcAft>
              <a:buSzPts val="1400"/>
              <a:buNone/>
            </a:pPr>
            <a:endParaRPr/>
          </a:p>
        </p:txBody>
      </p:sp>
      <p:sp>
        <p:nvSpPr>
          <p:cNvPr id="359" name="Google Shape;35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 JW</a:t>
            </a:r>
            <a:endParaRPr/>
          </a:p>
        </p:txBody>
      </p:sp>
      <p:sp>
        <p:nvSpPr>
          <p:cNvPr id="370" name="Google Shape;37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 JW</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Adopt outdoor watering limitations on an ongoing basis, not just during drought. A significant reduction in annual and peak water use could be realized if a municipal water utility implemented required outdoor watering limitations (time-of-day and days-per-week limitations) year-round or at least on a seasonal basis.</a:t>
            </a:r>
            <a:endParaRPr sz="110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r>
              <a:rPr lang="en-US" sz="1100">
                <a:latin typeface="Roboto"/>
                <a:ea typeface="Roboto"/>
                <a:cs typeface="Roboto"/>
                <a:sym typeface="Roboto"/>
              </a:rPr>
              <a:t> 								</a:t>
            </a:r>
            <a:br>
              <a:rPr lang="en-US" sz="1100">
                <a:latin typeface="Roboto"/>
                <a:ea typeface="Roboto"/>
                <a:cs typeface="Roboto"/>
                <a:sym typeface="Roboto"/>
              </a:rPr>
            </a:br>
            <a:r>
              <a:rPr lang="en-US" sz="1100">
                <a:latin typeface="Roboto"/>
                <a:ea typeface="Roboto"/>
                <a:cs typeface="Roboto"/>
                <a:sym typeface="Roboto"/>
              </a:rPr>
              <a:t>Adjust its water rate structures to accurately reflect the cost and value of water and to send a stronger conservation- pricing signal that will effectively encourage customers to conserve. Any water rate structure, however, should include life-line rates that provide socially vulnerable populations, such as low-income customers, a sufficient amount of water to meet basic needs at an affordable price.  				</a:t>
            </a:r>
            <a:br>
              <a:rPr lang="en-US" sz="1100">
                <a:latin typeface="Roboto"/>
                <a:ea typeface="Roboto"/>
                <a:cs typeface="Roboto"/>
                <a:sym typeface="Roboto"/>
              </a:rPr>
            </a:br>
            <a:br>
              <a:rPr lang="en-US" sz="1100">
                <a:latin typeface="Roboto"/>
                <a:ea typeface="Roboto"/>
                <a:cs typeface="Roboto"/>
                <a:sym typeface="Roboto"/>
              </a:rPr>
            </a:br>
            <a:r>
              <a:rPr lang="en-US" sz="1100">
                <a:latin typeface="Roboto"/>
                <a:ea typeface="Roboto"/>
                <a:cs typeface="Roboto"/>
                <a:sym typeface="Roboto"/>
              </a:rPr>
              <a:t>Evaluate the potential to tap state financial assistance from the State Water Implementation Fund for Texas (SWIFT) and the related State Water Implementation Revenue Fund for Texas (SWIRFT), or other TWDB funding mechanisms, to finance certain water conservation activities, including especially water loss control. 							</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379" name="Google Shape;37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 JW</a:t>
            </a: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Roboto"/>
                <a:ea typeface="Roboto"/>
                <a:cs typeface="Roboto"/>
                <a:sym typeface="Roboto"/>
              </a:rPr>
              <a:t>Prepare and make available model Water Conservation Plans – This should be specifically tailored to the circumstances of large, medium-size, and small retail public water utilities – incorporating preferred per capita water use reduction goals, reasonable outdoor landscape watering limitations, relevant conservation BMPs, online accessibility of water conservation information, and other appropriate conservation and accountability measures.</a:t>
            </a:r>
            <a:br>
              <a:rPr lang="en-US" sz="1100">
                <a:latin typeface="Roboto"/>
                <a:ea typeface="Roboto"/>
                <a:cs typeface="Roboto"/>
                <a:sym typeface="Roboto"/>
              </a:rPr>
            </a:br>
            <a:br>
              <a:rPr lang="en-US" sz="1100">
                <a:latin typeface="Roboto"/>
                <a:ea typeface="Roboto"/>
                <a:cs typeface="Roboto"/>
                <a:sym typeface="Roboto"/>
              </a:rPr>
            </a:br>
            <a:r>
              <a:rPr lang="en-US" sz="1100">
                <a:latin typeface="Roboto"/>
                <a:ea typeface="Roboto"/>
                <a:cs typeface="Roboto"/>
                <a:sym typeface="Roboto"/>
              </a:rPr>
              <a:t>Evaluate options to encourage more water utilities to tap SWIFT and SWIRFT to finance certain water conservation activities, including water loss control, and suggest any changes needed in those funding mechanisms to accomplish the water conservation goals for these funding programs. The enabling legislation requires TWDB to undertake to apply not less than 20% of these funds for water conservation</a:t>
            </a:r>
            <a:br>
              <a:rPr lang="en-US" sz="1100">
                <a:latin typeface="Roboto"/>
                <a:ea typeface="Roboto"/>
                <a:cs typeface="Roboto"/>
                <a:sym typeface="Roboto"/>
              </a:rPr>
            </a:br>
            <a:br>
              <a:rPr lang="en-US" sz="1100">
                <a:latin typeface="Roboto"/>
                <a:ea typeface="Roboto"/>
                <a:cs typeface="Roboto"/>
                <a:sym typeface="Roboto"/>
              </a:rPr>
            </a:br>
            <a:r>
              <a:rPr lang="en-US" sz="1100">
                <a:latin typeface="Roboto"/>
                <a:ea typeface="Roboto"/>
                <a:cs typeface="Roboto"/>
                <a:sym typeface="Roboto"/>
              </a:rPr>
              <a:t>Communicate expeditiously with a retail public water utility when a Water Loss Audit submitted by the utility is rejected and provide guidance to the utility in correcting any problems with the Audit and improving the utility’s auditing process. </a:t>
            </a:r>
            <a:br>
              <a:rPr lang="en-US" sz="1100">
                <a:latin typeface="Roboto"/>
                <a:ea typeface="Roboto"/>
                <a:cs typeface="Roboto"/>
                <a:sym typeface="Roboto"/>
              </a:rPr>
            </a:br>
            <a:r>
              <a:rPr lang="en-US" sz="1100">
                <a:latin typeface="Roboto"/>
                <a:ea typeface="Roboto"/>
                <a:cs typeface="Roboto"/>
                <a:sym typeface="Roboto"/>
              </a:rPr>
              <a:t> 						</a:t>
            </a:r>
            <a:endParaRPr sz="110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390" name="Google Shape;3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 JW</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Conduct a study on how water conservation pricing signals are calculated and how retail public water utilities might better use those signals in modifying their water rates. Research exists that demonstrates how to better design water rate structures to be not only affordable to the customer, but also maintain revenue for the utility while promoting conservation.</a:t>
            </a:r>
            <a:br>
              <a:rPr lang="en-US" sz="1100">
                <a:latin typeface="Roboto"/>
                <a:ea typeface="Roboto"/>
                <a:cs typeface="Roboto"/>
                <a:sym typeface="Roboto"/>
              </a:rPr>
            </a:br>
            <a:endParaRPr sz="110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Evaluate potential mechanisms for ensuring enforcement of requirements for submittal of 5-year Water Conservation Plans, Annual Reports, and Water Loss Audits and adopt the mechanism or mechanisms that are judged most likely to be effective in achieving the highest possible compliance with required submittals.</a:t>
            </a:r>
            <a:br>
              <a:rPr lang="en-US" sz="1100">
                <a:latin typeface="Roboto"/>
                <a:ea typeface="Roboto"/>
                <a:cs typeface="Roboto"/>
                <a:sym typeface="Roboto"/>
              </a:rPr>
            </a:br>
            <a:br>
              <a:rPr lang="en-US" sz="1100">
                <a:latin typeface="Roboto"/>
                <a:ea typeface="Roboto"/>
                <a:cs typeface="Roboto"/>
                <a:sym typeface="Roboto"/>
              </a:rPr>
            </a:br>
            <a:r>
              <a:rPr lang="en-US" sz="1100">
                <a:latin typeface="Roboto"/>
                <a:ea typeface="Roboto"/>
                <a:cs typeface="Roboto"/>
                <a:sym typeface="Roboto"/>
              </a:rPr>
              <a:t>Consider requiring third-party validation of Water Loss Audits to improve the accuracy of those Audits so that they provide utilities and the State of Texas with the information needed to pinpoint and address water loss problems. </a:t>
            </a:r>
            <a:br>
              <a:rPr lang="en-US" sz="1100">
                <a:latin typeface="Roboto"/>
                <a:ea typeface="Roboto"/>
                <a:cs typeface="Roboto"/>
                <a:sym typeface="Roboto"/>
              </a:rPr>
            </a:br>
            <a:r>
              <a:rPr lang="en-US" sz="1100">
                <a:latin typeface="Roboto"/>
                <a:ea typeface="Roboto"/>
                <a:cs typeface="Roboto"/>
                <a:sym typeface="Roboto"/>
              </a:rPr>
              <a:t> 							</a:t>
            </a:r>
            <a:br>
              <a:rPr lang="en-US" sz="1100">
                <a:latin typeface="Roboto"/>
                <a:ea typeface="Roboto"/>
                <a:cs typeface="Roboto"/>
                <a:sym typeface="Roboto"/>
              </a:rPr>
            </a:br>
            <a:r>
              <a:rPr lang="en-US" sz="1100">
                <a:latin typeface="Roboto"/>
                <a:ea typeface="Roboto"/>
                <a:cs typeface="Roboto"/>
                <a:sym typeface="Roboto"/>
              </a:rPr>
              <a:t>Implementing these recommendations will help promote the wise and efficient use of our limited water resources in Texas. </a:t>
            </a:r>
            <a:br>
              <a:rPr lang="en-US" sz="1100">
                <a:latin typeface="Roboto"/>
                <a:ea typeface="Roboto"/>
                <a:cs typeface="Roboto"/>
                <a:sym typeface="Roboto"/>
              </a:rPr>
            </a:br>
            <a:r>
              <a:rPr lang="en-US" sz="1100">
                <a:latin typeface="Roboto"/>
                <a:ea typeface="Roboto"/>
                <a:cs typeface="Roboto"/>
                <a:sym typeface="Roboto"/>
              </a:rPr>
              <a:t> 						</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401" name="Google Shape;4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000000"/>
                </a:solidFill>
              </a:rPr>
              <a:t>Speaker: JW</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a:solidFill>
                  <a:srgbClr val="000000"/>
                </a:solidFill>
              </a:rPr>
              <a:t>You all are probably pretty used to Zoom by now but here are a few logistics…</a:t>
            </a:r>
            <a:endParaRPr>
              <a:solidFill>
                <a:srgbClr val="000000"/>
              </a:solidFill>
            </a:endParaRPr>
          </a:p>
          <a:p>
            <a:pPr marL="457200" lvl="0" indent="-304800" algn="l" rtl="0">
              <a:lnSpc>
                <a:spcPct val="100000"/>
              </a:lnSpc>
              <a:spcBef>
                <a:spcPts val="0"/>
              </a:spcBef>
              <a:spcAft>
                <a:spcPts val="0"/>
              </a:spcAft>
              <a:buClr>
                <a:srgbClr val="000000"/>
              </a:buClr>
              <a:buSzPts val="1200"/>
              <a:buChar char="●"/>
            </a:pPr>
            <a:r>
              <a:rPr lang="en-US">
                <a:solidFill>
                  <a:srgbClr val="000000"/>
                </a:solidFill>
              </a:rPr>
              <a:t>Webinar will be 60 minutes with time for Q&amp;A at end. </a:t>
            </a:r>
            <a:endParaRPr>
              <a:solidFill>
                <a:srgbClr val="000000"/>
              </a:solidFill>
            </a:endParaRPr>
          </a:p>
          <a:p>
            <a:pPr marL="457200" lvl="0" indent="-304800" algn="l" rtl="0">
              <a:lnSpc>
                <a:spcPct val="100000"/>
              </a:lnSpc>
              <a:spcBef>
                <a:spcPts val="0"/>
              </a:spcBef>
              <a:spcAft>
                <a:spcPts val="0"/>
              </a:spcAft>
              <a:buClr>
                <a:srgbClr val="000000"/>
              </a:buClr>
              <a:buSzPts val="1200"/>
              <a:buChar char="●"/>
            </a:pPr>
            <a:r>
              <a:rPr lang="en-US">
                <a:solidFill>
                  <a:srgbClr val="000000"/>
                </a:solidFill>
              </a:rPr>
              <a:t>If you have questions, please submit them through the Q&amp;A function at the bottom center of your screen. Teal will be monitoring these and queuing them and we will address them at the end of the presentation.</a:t>
            </a:r>
            <a:endParaRPr>
              <a:solidFill>
                <a:srgbClr val="000000"/>
              </a:solidFill>
            </a:endParaRPr>
          </a:p>
          <a:p>
            <a:pPr marL="457200" lvl="0" indent="-304800" algn="l" rtl="0">
              <a:lnSpc>
                <a:spcPct val="125000"/>
              </a:lnSpc>
              <a:spcBef>
                <a:spcPts val="0"/>
              </a:spcBef>
              <a:spcAft>
                <a:spcPts val="0"/>
              </a:spcAft>
              <a:buClr>
                <a:srgbClr val="000000"/>
              </a:buClr>
              <a:buSzPts val="1200"/>
              <a:buChar char="●"/>
            </a:pPr>
            <a:r>
              <a:rPr lang="en-US">
                <a:solidFill>
                  <a:srgbClr val="000000"/>
                </a:solidFill>
              </a:rPr>
              <a:t>This webinar is being recorded. A recording and the slides will be posted online @ texaslivingwaters.org</a:t>
            </a:r>
            <a:endParaRPr>
              <a:solidFill>
                <a:srgbClr val="000000"/>
              </a:solidFill>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JW</a:t>
            </a:r>
            <a:endParaRPr/>
          </a:p>
          <a:p>
            <a:pPr marL="0" lvl="0" indent="0" algn="l" rtl="0">
              <a:lnSpc>
                <a:spcPct val="100000"/>
              </a:lnSpc>
              <a:spcBef>
                <a:spcPts val="0"/>
              </a:spcBef>
              <a:spcAft>
                <a:spcPts val="0"/>
              </a:spcAft>
              <a:buClr>
                <a:schemeClr val="dk1"/>
              </a:buClr>
              <a:buSzPts val="1100"/>
              <a:buFont typeface="Arial"/>
              <a:buNone/>
            </a:pPr>
            <a:r>
              <a:rPr lang="en-US"/>
              <a:t>Let me introduce you to our speakers today: </a:t>
            </a:r>
            <a:endParaRPr/>
          </a:p>
          <a:p>
            <a:pPr marL="0" lvl="0" indent="0" algn="l" rtl="0">
              <a:lnSpc>
                <a:spcPct val="100000"/>
              </a:lnSpc>
              <a:spcBef>
                <a:spcPts val="0"/>
              </a:spcBef>
              <a:spcAft>
                <a:spcPts val="0"/>
              </a:spcAft>
              <a:buClr>
                <a:schemeClr val="dk1"/>
              </a:buClr>
              <a:buSzPts val="1100"/>
              <a:buFont typeface="Arial"/>
              <a:buNone/>
            </a:pPr>
            <a:r>
              <a:rPr lang="en-US"/>
              <a:t>Ken Kramer is the Water Resources Chair for the Lone Star Chapter of the Sierra Club </a:t>
            </a:r>
            <a:endParaRPr/>
          </a:p>
          <a:p>
            <a:pPr marL="0" lvl="0" indent="0" algn="l" rtl="0">
              <a:lnSpc>
                <a:spcPct val="100000"/>
              </a:lnSpc>
              <a:spcBef>
                <a:spcPts val="0"/>
              </a:spcBef>
              <a:spcAft>
                <a:spcPts val="0"/>
              </a:spcAft>
              <a:buClr>
                <a:schemeClr val="dk1"/>
              </a:buClr>
              <a:buSzPts val="1100"/>
              <a:buFont typeface="Arial"/>
              <a:buNone/>
            </a:pPr>
            <a:r>
              <a:rPr lang="en-US"/>
              <a:t>Jennifer Walker is the Deputy Director for the Texas Coast and Water Program at National Wildlife Federation </a:t>
            </a:r>
            <a:endParaRPr/>
          </a:p>
          <a:p>
            <a:pPr marL="0" lvl="0" indent="0" algn="l" rtl="0">
              <a:lnSpc>
                <a:spcPct val="100000"/>
              </a:lnSpc>
              <a:spcBef>
                <a:spcPts val="0"/>
              </a:spcBef>
              <a:spcAft>
                <a:spcPts val="0"/>
              </a:spcAft>
              <a:buClr>
                <a:schemeClr val="dk1"/>
              </a:buClr>
              <a:buSzPts val="1100"/>
              <a:buFont typeface="Arial"/>
              <a:buNone/>
            </a:pPr>
            <a:r>
              <a:rPr lang="en-US"/>
              <a:t>Meghan Bock is a Senior Analyst at Aiqueous.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Behind the scenes we have Teal Harrison, Shell Rumohr, and Sapna Mulki  helping out making sure your questions are getting queued up and answered  and that things are running smoothly. </a:t>
            </a:r>
            <a:endParaRPr/>
          </a:p>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JW</a:t>
            </a: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00000"/>
                </a:solidFill>
                <a:latin typeface="Roboto"/>
                <a:ea typeface="Roboto"/>
                <a:cs typeface="Roboto"/>
                <a:sym typeface="Roboto"/>
              </a:rPr>
              <a:t>We had a great team working to produce the Texas Water Conservation Scorecard, but we didn’t do it alone. </a:t>
            </a:r>
            <a:endParaRPr sz="1100">
              <a:solidFill>
                <a:srgbClr val="000000"/>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sz="1100">
                <a:solidFill>
                  <a:srgbClr val="000000"/>
                </a:solidFill>
                <a:latin typeface="Roboto"/>
                <a:ea typeface="Roboto"/>
                <a:cs typeface="Roboto"/>
                <a:sym typeface="Roboto"/>
              </a:rPr>
              <a:t>The production of the 2020 Texas Water Conservation Scorecard was made possible through the generous support of the The Meadows Foundation. Thank you to the Meadows Foundation for your support for this project! </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00000"/>
                </a:solidFill>
                <a:latin typeface="Roboto"/>
                <a:ea typeface="Roboto"/>
                <a:cs typeface="Roboto"/>
                <a:sym typeface="Roboto"/>
              </a:rPr>
              <a:t>We would also like to acknowledge the staff at the Texas Water Development Board and Texas Commission on Environmental Quality for their patience with our numerous inquiries and requests for public documents. </a:t>
            </a:r>
            <a:r>
              <a:rPr lang="en-US" sz="1100">
                <a:solidFill>
                  <a:srgbClr val="000000"/>
                </a:solidFill>
                <a:latin typeface="Arial"/>
                <a:ea typeface="Arial"/>
                <a:cs typeface="Arial"/>
                <a:sym typeface="Arial"/>
              </a:rPr>
              <a:t>	You all are very patient and we appreciate you. 				</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solidFill>
                <a:srgbClr val="000000"/>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p:txBody>
      </p:sp>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000000"/>
                </a:solidFill>
              </a:rPr>
              <a:t>Speaker: JW</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40000"/>
              </a:lnSpc>
              <a:spcBef>
                <a:spcPts val="0"/>
              </a:spcBef>
              <a:spcAft>
                <a:spcPts val="0"/>
              </a:spcAft>
              <a:buClr>
                <a:schemeClr val="dk1"/>
              </a:buClr>
              <a:buSzPts val="3000"/>
              <a:buFont typeface="Arial"/>
              <a:buNone/>
            </a:pPr>
            <a:r>
              <a:rPr lang="en-US">
                <a:solidFill>
                  <a:srgbClr val="000000"/>
                </a:solidFill>
              </a:rPr>
              <a:t>The Texas Living Waters Project is a collaboration of 4 conservation groups. They are National Wildlife Federation, The Lone Star Chapter of the Sierra Club, Galveston Bay Foundation and Hill Country Alliance. We are working together to ensure that we have water in the future for thriving communities and abundant fish and wildlife habitat.  We have 3 major programmatic areas that we focus on: Water for Wildlife, Climate Resilience and Urban Water Management. You may be asking yourself what urban water management has to do with fish and wildlife protection and the answer is they are strongly connected. How we plan for and manage water to meet urban water supply needs impacts the environment. We will not be able to meet the water needs of all Texans, this includes both people and the environment, unless we do all we can to use water efficiently in our communities. We offer the Texas Water Conservation Scorecard to help inspire and educate utilities in that effort. </a:t>
            </a:r>
            <a:endParaRPr>
              <a:solidFill>
                <a:srgbClr val="000000"/>
              </a:solidFill>
            </a:endParaRPr>
          </a:p>
        </p:txBody>
      </p:sp>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Speaker: JW</a:t>
            </a:r>
            <a:endParaRPr/>
          </a:p>
          <a:p>
            <a:pPr marL="0" lvl="0" indent="0" algn="l" rtl="0">
              <a:lnSpc>
                <a:spcPct val="100000"/>
              </a:lnSpc>
              <a:spcBef>
                <a:spcPts val="0"/>
              </a:spcBef>
              <a:spcAft>
                <a:spcPts val="0"/>
              </a:spcAft>
              <a:buSzPts val="1400"/>
              <a:buNone/>
            </a:pPr>
            <a:r>
              <a:rPr lang="en-US"/>
              <a:t>The Texas Water Conservation Scorecard is an in-depth analysis and ranking of the water conservation efforts of 356 Texas public water utilities.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evaluating utilities largely on their level of effort. </a:t>
            </a:r>
            <a:endParaRPr/>
          </a:p>
        </p:txBody>
      </p:sp>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JW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Jen segues into methodology slides and Meghan </a:t>
            </a:r>
            <a:endParaRPr/>
          </a:p>
        </p:txBody>
      </p:sp>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MB</a:t>
            </a:r>
            <a:endParaRPr/>
          </a:p>
        </p:txBody>
      </p:sp>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l="3013" r="3013"/>
          <a:stretch/>
        </p:blipFill>
        <p:spPr>
          <a:xfrm>
            <a:off x="5177392" y="-641615"/>
            <a:ext cx="13110608" cy="10928615"/>
          </a:xfrm>
          <a:prstGeom prst="rect">
            <a:avLst/>
          </a:prstGeom>
          <a:noFill/>
          <a:ln>
            <a:noFill/>
          </a:ln>
        </p:spPr>
      </p:pic>
      <p:grpSp>
        <p:nvGrpSpPr>
          <p:cNvPr id="89" name="Google Shape;89;p1"/>
          <p:cNvGrpSpPr/>
          <p:nvPr/>
        </p:nvGrpSpPr>
        <p:grpSpPr>
          <a:xfrm>
            <a:off x="-406310" y="1616807"/>
            <a:ext cx="14956262" cy="7053405"/>
            <a:chOff x="0" y="0"/>
            <a:chExt cx="19941685" cy="9404541"/>
          </a:xfrm>
        </p:grpSpPr>
        <p:sp>
          <p:nvSpPr>
            <p:cNvPr id="90" name="Google Shape;90;p1"/>
            <p:cNvSpPr/>
            <p:nvPr/>
          </p:nvSpPr>
          <p:spPr>
            <a:xfrm>
              <a:off x="0" y="0"/>
              <a:ext cx="19941685" cy="9404513"/>
            </a:xfrm>
            <a:prstGeom prst="rect">
              <a:avLst/>
            </a:prstGeom>
            <a:solidFill>
              <a:srgbClr val="005F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913347" y="2638975"/>
              <a:ext cx="17294580" cy="281686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7200"/>
                <a:buFont typeface="Arial"/>
                <a:buNone/>
              </a:pPr>
              <a:r>
                <a:rPr lang="en-US" sz="7200" b="0" i="0" u="none" strike="noStrike" cap="none">
                  <a:solidFill>
                    <a:srgbClr val="FEFFF8"/>
                  </a:solidFill>
                  <a:latin typeface="Spartan"/>
                  <a:ea typeface="Spartan"/>
                  <a:cs typeface="Spartan"/>
                  <a:sym typeface="Spartan"/>
                </a:rPr>
                <a:t>2020 Texas Water Conservation Scorecard </a:t>
              </a:r>
              <a:endParaRPr sz="1400" b="0" i="0" u="none" strike="noStrike" cap="none">
                <a:solidFill>
                  <a:srgbClr val="000000"/>
                </a:solidFill>
                <a:latin typeface="Arial"/>
                <a:ea typeface="Arial"/>
                <a:cs typeface="Arial"/>
                <a:sym typeface="Arial"/>
              </a:endParaRPr>
            </a:p>
          </p:txBody>
        </p:sp>
        <p:sp>
          <p:nvSpPr>
            <p:cNvPr id="92" name="Google Shape;92;p1"/>
            <p:cNvSpPr txBox="1"/>
            <p:nvPr/>
          </p:nvSpPr>
          <p:spPr>
            <a:xfrm>
              <a:off x="1913347" y="6631641"/>
              <a:ext cx="15237000" cy="277290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3200"/>
                <a:buFont typeface="Arial"/>
                <a:buNone/>
              </a:pPr>
              <a:r>
                <a:rPr lang="en-US" sz="3200" b="0" i="0" u="none" strike="noStrike" cap="none">
                  <a:solidFill>
                    <a:srgbClr val="7DBFB8"/>
                  </a:solidFill>
                  <a:latin typeface="Arial"/>
                  <a:ea typeface="Arial"/>
                  <a:cs typeface="Arial"/>
                  <a:sym typeface="Arial"/>
                </a:rPr>
                <a:t>Speakers: Jennifer Walker, Ken Kramer and Meghan Bock</a:t>
              </a:r>
              <a:endParaRPr sz="3200" b="0" i="0" u="none" strike="noStrike" cap="none">
                <a:solidFill>
                  <a:srgbClr val="7DBFB8"/>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2800"/>
                <a:buFont typeface="Arial"/>
                <a:buNone/>
              </a:pPr>
              <a:r>
                <a:rPr lang="en-US" sz="2800" b="0" i="0" u="none" strike="noStrike" cap="none">
                  <a:solidFill>
                    <a:srgbClr val="7DBFB8"/>
                  </a:solidFill>
                  <a:latin typeface="Arial"/>
                  <a:ea typeface="Arial"/>
                  <a:cs typeface="Arial"/>
                  <a:sym typeface="Arial"/>
                </a:rPr>
                <a:t>June 30, 2020</a:t>
              </a: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1913347" y="694378"/>
              <a:ext cx="11221176" cy="1167754"/>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2333699" y="1021080"/>
              <a:ext cx="10380473" cy="5619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52584D"/>
                  </a:solidFill>
                  <a:latin typeface="Arial"/>
                  <a:ea typeface="Arial"/>
                  <a:cs typeface="Arial"/>
                  <a:sym typeface="Arial"/>
                </a:rPr>
                <a:t>TEXAS LIVING WATERS PROJECT</a:t>
              </a:r>
              <a:endParaRPr sz="1400" b="0" i="0" u="none" strike="noStrike" cap="none">
                <a:solidFill>
                  <a:srgbClr val="000000"/>
                </a:solidFill>
                <a:latin typeface="Arial"/>
                <a:ea typeface="Arial"/>
                <a:cs typeface="Arial"/>
                <a:sym typeface="Arial"/>
              </a:endParaRPr>
            </a:p>
          </p:txBody>
        </p:sp>
      </p:grpSp>
      <p:grpSp>
        <p:nvGrpSpPr>
          <p:cNvPr id="95" name="Google Shape;95;p1"/>
          <p:cNvGrpSpPr/>
          <p:nvPr/>
        </p:nvGrpSpPr>
        <p:grpSpPr>
          <a:xfrm>
            <a:off x="10077001" y="8653121"/>
            <a:ext cx="7666371" cy="1210357"/>
            <a:chOff x="0" y="0"/>
            <a:chExt cx="10221828" cy="1613810"/>
          </a:xfrm>
        </p:grpSpPr>
        <p:pic>
          <p:nvPicPr>
            <p:cNvPr id="96" name="Google Shape;96;p1"/>
            <p:cNvPicPr preferRelativeResize="0"/>
            <p:nvPr/>
          </p:nvPicPr>
          <p:blipFill rotWithShape="1">
            <a:blip r:embed="rId4">
              <a:alphaModFix/>
            </a:blip>
            <a:srcRect/>
            <a:stretch/>
          </p:blipFill>
          <p:spPr>
            <a:xfrm>
              <a:off x="2030859" y="245690"/>
              <a:ext cx="3291399" cy="1226046"/>
            </a:xfrm>
            <a:prstGeom prst="rect">
              <a:avLst/>
            </a:prstGeom>
            <a:noFill/>
            <a:ln>
              <a:noFill/>
            </a:ln>
          </p:spPr>
        </p:pic>
        <p:pic>
          <p:nvPicPr>
            <p:cNvPr id="97" name="Google Shape;97;p1"/>
            <p:cNvPicPr preferRelativeResize="0"/>
            <p:nvPr/>
          </p:nvPicPr>
          <p:blipFill rotWithShape="1">
            <a:blip r:embed="rId5">
              <a:alphaModFix/>
            </a:blip>
            <a:srcRect/>
            <a:stretch/>
          </p:blipFill>
          <p:spPr>
            <a:xfrm>
              <a:off x="7467544" y="0"/>
              <a:ext cx="2754284" cy="1291071"/>
            </a:xfrm>
            <a:prstGeom prst="rect">
              <a:avLst/>
            </a:prstGeom>
            <a:noFill/>
            <a:ln>
              <a:noFill/>
            </a:ln>
          </p:spPr>
        </p:pic>
        <p:pic>
          <p:nvPicPr>
            <p:cNvPr id="98" name="Google Shape;98;p1"/>
            <p:cNvPicPr preferRelativeResize="0"/>
            <p:nvPr/>
          </p:nvPicPr>
          <p:blipFill rotWithShape="1">
            <a:blip r:embed="rId6">
              <a:alphaModFix/>
            </a:blip>
            <a:srcRect/>
            <a:stretch/>
          </p:blipFill>
          <p:spPr>
            <a:xfrm>
              <a:off x="0" y="103616"/>
              <a:ext cx="1510194" cy="1510194"/>
            </a:xfrm>
            <a:prstGeom prst="rect">
              <a:avLst/>
            </a:prstGeom>
            <a:noFill/>
            <a:ln>
              <a:noFill/>
            </a:ln>
          </p:spPr>
        </p:pic>
        <p:pic>
          <p:nvPicPr>
            <p:cNvPr id="99" name="Google Shape;99;p1"/>
            <p:cNvPicPr preferRelativeResize="0"/>
            <p:nvPr/>
          </p:nvPicPr>
          <p:blipFill rotWithShape="1">
            <a:blip r:embed="rId7">
              <a:alphaModFix/>
            </a:blip>
            <a:srcRect/>
            <a:stretch/>
          </p:blipFill>
          <p:spPr>
            <a:xfrm>
              <a:off x="5650061" y="33709"/>
              <a:ext cx="1567723" cy="1417151"/>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185"/>
        <p:cNvGrpSpPr/>
        <p:nvPr/>
      </p:nvGrpSpPr>
      <p:grpSpPr>
        <a:xfrm>
          <a:off x="0" y="0"/>
          <a:ext cx="0" cy="0"/>
          <a:chOff x="0" y="0"/>
          <a:chExt cx="0" cy="0"/>
        </a:xfrm>
      </p:grpSpPr>
      <p:sp>
        <p:nvSpPr>
          <p:cNvPr id="186" name="Google Shape;186;p11"/>
          <p:cNvSpPr txBox="1"/>
          <p:nvPr/>
        </p:nvSpPr>
        <p:spPr>
          <a:xfrm>
            <a:off x="1028700" y="1385411"/>
            <a:ext cx="7602210" cy="820103"/>
          </a:xfrm>
          <a:prstGeom prst="rect">
            <a:avLst/>
          </a:prstGeom>
          <a:noFill/>
          <a:ln>
            <a:noFill/>
          </a:ln>
        </p:spPr>
        <p:txBody>
          <a:bodyPr spcFirstLastPara="1" wrap="square" lIns="0" tIns="0" rIns="0" bIns="0" anchor="t" anchorCtr="0">
            <a:spAutoFit/>
          </a:bodyPr>
          <a:lstStyle/>
          <a:p>
            <a:pPr marL="0" marR="0" lvl="0" indent="0" algn="l" rtl="0">
              <a:lnSpc>
                <a:spcPct val="133640"/>
              </a:lnSpc>
              <a:spcBef>
                <a:spcPts val="0"/>
              </a:spcBef>
              <a:spcAft>
                <a:spcPts val="0"/>
              </a:spcAft>
              <a:buClr>
                <a:srgbClr val="000000"/>
              </a:buClr>
              <a:buSzPts val="5000"/>
              <a:buFont typeface="Arial"/>
              <a:buNone/>
            </a:pPr>
            <a:r>
              <a:rPr lang="en-US" sz="5000" b="0" i="0" u="none" strike="noStrike" cap="none">
                <a:solidFill>
                  <a:srgbClr val="FEFFF8"/>
                </a:solidFill>
                <a:latin typeface="Spartan"/>
                <a:ea typeface="Spartan"/>
                <a:cs typeface="Spartan"/>
                <a:sym typeface="Spartan"/>
              </a:rPr>
              <a:t>Methodology: Criteria</a:t>
            </a:r>
            <a:endParaRPr sz="1400" b="0" i="0" u="none" strike="noStrike" cap="none">
              <a:solidFill>
                <a:srgbClr val="000000"/>
              </a:solidFill>
              <a:latin typeface="Arial"/>
              <a:ea typeface="Arial"/>
              <a:cs typeface="Arial"/>
              <a:sym typeface="Arial"/>
            </a:endParaRPr>
          </a:p>
        </p:txBody>
      </p:sp>
      <p:sp>
        <p:nvSpPr>
          <p:cNvPr id="187" name="Google Shape;187;p11"/>
          <p:cNvSpPr txBox="1"/>
          <p:nvPr/>
        </p:nvSpPr>
        <p:spPr>
          <a:xfrm>
            <a:off x="1842471" y="5569764"/>
            <a:ext cx="6268294" cy="3302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0"/>
              <a:buFont typeface="Arial"/>
              <a:buNone/>
            </a:pPr>
            <a:r>
              <a:rPr lang="en-US" sz="200" b="0" i="0" u="none" strike="noStrike" cap="none">
                <a:solidFill>
                  <a:srgbClr val="52584D"/>
                </a:solidFill>
                <a:latin typeface="Arial"/>
                <a:ea typeface="Arial"/>
                <a:cs typeface="Arial"/>
                <a:sym typeface="Arial"/>
              </a:rPr>
              <a:t>Presentations are communication tools that can be demonstrations, lectures, and speeches.</a:t>
            </a:r>
            <a:endParaRPr sz="1400" b="0" i="0" u="none" strike="noStrike" cap="none">
              <a:solidFill>
                <a:srgbClr val="000000"/>
              </a:solidFill>
              <a:latin typeface="Arial"/>
              <a:ea typeface="Arial"/>
              <a:cs typeface="Arial"/>
              <a:sym typeface="Arial"/>
            </a:endParaRPr>
          </a:p>
        </p:txBody>
      </p:sp>
      <p:sp>
        <p:nvSpPr>
          <p:cNvPr id="188" name="Google Shape;188;p11"/>
          <p:cNvSpPr txBox="1"/>
          <p:nvPr/>
        </p:nvSpPr>
        <p:spPr>
          <a:xfrm>
            <a:off x="1842471" y="3319802"/>
            <a:ext cx="6271733" cy="116395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600"/>
              <a:buFont typeface="Arial"/>
              <a:buNone/>
            </a:pPr>
            <a:r>
              <a:rPr lang="en-US" sz="3600" b="0" i="0" u="none" strike="noStrike" cap="none">
                <a:solidFill>
                  <a:srgbClr val="FEFFF8"/>
                </a:solidFill>
                <a:latin typeface="Spartan"/>
                <a:ea typeface="Spartan"/>
                <a:cs typeface="Spartan"/>
                <a:sym typeface="Spartan"/>
              </a:rPr>
              <a:t>Compliance with water conservation planning</a:t>
            </a:r>
            <a:endParaRPr sz="1400" b="0" i="0" u="none" strike="noStrike" cap="none">
              <a:solidFill>
                <a:srgbClr val="000000"/>
              </a:solidFill>
              <a:latin typeface="Arial"/>
              <a:ea typeface="Arial"/>
              <a:cs typeface="Arial"/>
              <a:sym typeface="Arial"/>
            </a:endParaRPr>
          </a:p>
        </p:txBody>
      </p:sp>
      <p:pic>
        <p:nvPicPr>
          <p:cNvPr id="189" name="Google Shape;189;p11"/>
          <p:cNvPicPr preferRelativeResize="0"/>
          <p:nvPr/>
        </p:nvPicPr>
        <p:blipFill rotWithShape="1">
          <a:blip r:embed="rId3">
            <a:alphaModFix/>
          </a:blip>
          <a:srcRect/>
          <a:stretch/>
        </p:blipFill>
        <p:spPr>
          <a:xfrm>
            <a:off x="1028033" y="3337064"/>
            <a:ext cx="592815" cy="592815"/>
          </a:xfrm>
          <a:prstGeom prst="rect">
            <a:avLst/>
          </a:prstGeom>
          <a:noFill/>
          <a:ln>
            <a:noFill/>
          </a:ln>
        </p:spPr>
      </p:pic>
      <p:sp>
        <p:nvSpPr>
          <p:cNvPr id="190" name="Google Shape;190;p11"/>
          <p:cNvSpPr txBox="1"/>
          <p:nvPr/>
        </p:nvSpPr>
        <p:spPr>
          <a:xfrm>
            <a:off x="1842471" y="5274475"/>
            <a:ext cx="6271733" cy="116395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600"/>
              <a:buFont typeface="Arial"/>
              <a:buNone/>
            </a:pPr>
            <a:r>
              <a:rPr lang="en-US" sz="3600" b="0" i="0" u="none" strike="noStrike" cap="none">
                <a:solidFill>
                  <a:srgbClr val="FEFFF8"/>
                </a:solidFill>
                <a:latin typeface="Spartan"/>
                <a:ea typeface="Spartan"/>
                <a:cs typeface="Spartan"/>
                <a:sym typeface="Spartan"/>
              </a:rPr>
              <a:t>Compliance with reporting requirements</a:t>
            </a:r>
            <a:endParaRPr sz="1400" b="0" i="0" u="none" strike="noStrike" cap="none">
              <a:solidFill>
                <a:srgbClr val="000000"/>
              </a:solidFill>
              <a:latin typeface="Arial"/>
              <a:ea typeface="Arial"/>
              <a:cs typeface="Arial"/>
              <a:sym typeface="Arial"/>
            </a:endParaRPr>
          </a:p>
        </p:txBody>
      </p:sp>
      <p:pic>
        <p:nvPicPr>
          <p:cNvPr id="191" name="Google Shape;191;p11"/>
          <p:cNvPicPr preferRelativeResize="0"/>
          <p:nvPr/>
        </p:nvPicPr>
        <p:blipFill rotWithShape="1">
          <a:blip r:embed="rId3">
            <a:alphaModFix/>
          </a:blip>
          <a:srcRect/>
          <a:stretch/>
        </p:blipFill>
        <p:spPr>
          <a:xfrm>
            <a:off x="1028033" y="5291737"/>
            <a:ext cx="592815" cy="592815"/>
          </a:xfrm>
          <a:prstGeom prst="rect">
            <a:avLst/>
          </a:prstGeom>
          <a:noFill/>
          <a:ln>
            <a:noFill/>
          </a:ln>
        </p:spPr>
      </p:pic>
      <p:sp>
        <p:nvSpPr>
          <p:cNvPr id="192" name="Google Shape;192;p11"/>
          <p:cNvSpPr/>
          <p:nvPr/>
        </p:nvSpPr>
        <p:spPr>
          <a:xfrm>
            <a:off x="8956460" y="-352026"/>
            <a:ext cx="8302840" cy="10991051"/>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1"/>
          <p:cNvSpPr txBox="1"/>
          <p:nvPr/>
        </p:nvSpPr>
        <p:spPr>
          <a:xfrm>
            <a:off x="10496130" y="5288286"/>
            <a:ext cx="6271733" cy="116395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600"/>
              <a:buFont typeface="Arial"/>
              <a:buNone/>
            </a:pPr>
            <a:r>
              <a:rPr lang="en-US" sz="3600" b="0" i="0" u="none" strike="noStrike" cap="none">
                <a:solidFill>
                  <a:srgbClr val="6FACBD"/>
                </a:solidFill>
                <a:latin typeface="Spartan"/>
                <a:ea typeface="Spartan"/>
                <a:cs typeface="Spartan"/>
                <a:sym typeface="Spartan"/>
              </a:rPr>
              <a:t>Mandatory outdoor watering limitations</a:t>
            </a:r>
            <a:endParaRPr sz="1400" b="0" i="0" u="none" strike="noStrike" cap="none">
              <a:solidFill>
                <a:srgbClr val="000000"/>
              </a:solidFill>
              <a:latin typeface="Arial"/>
              <a:ea typeface="Arial"/>
              <a:cs typeface="Arial"/>
              <a:sym typeface="Arial"/>
            </a:endParaRPr>
          </a:p>
        </p:txBody>
      </p:sp>
      <p:pic>
        <p:nvPicPr>
          <p:cNvPr id="194" name="Google Shape;194;p11"/>
          <p:cNvPicPr preferRelativeResize="0"/>
          <p:nvPr/>
        </p:nvPicPr>
        <p:blipFill rotWithShape="1">
          <a:blip r:embed="rId4">
            <a:alphaModFix/>
          </a:blip>
          <a:srcRect/>
          <a:stretch/>
        </p:blipFill>
        <p:spPr>
          <a:xfrm>
            <a:off x="9564794" y="5303050"/>
            <a:ext cx="592815" cy="592815"/>
          </a:xfrm>
          <a:prstGeom prst="rect">
            <a:avLst/>
          </a:prstGeom>
          <a:noFill/>
          <a:ln>
            <a:noFill/>
          </a:ln>
        </p:spPr>
      </p:pic>
      <p:sp>
        <p:nvSpPr>
          <p:cNvPr id="195" name="Google Shape;195;p11"/>
          <p:cNvSpPr txBox="1"/>
          <p:nvPr/>
        </p:nvSpPr>
        <p:spPr>
          <a:xfrm>
            <a:off x="10379232" y="7183534"/>
            <a:ext cx="6505530" cy="116395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600"/>
              <a:buFont typeface="Arial"/>
              <a:buNone/>
            </a:pPr>
            <a:r>
              <a:rPr lang="en-US" sz="3600" b="0" i="0" u="none" strike="noStrike" cap="none">
                <a:solidFill>
                  <a:srgbClr val="6FACBD"/>
                </a:solidFill>
                <a:latin typeface="Spartan"/>
                <a:ea typeface="Spartan"/>
                <a:cs typeface="Spartan"/>
                <a:sym typeface="Spartan"/>
              </a:rPr>
              <a:t>Rate-based incentives for efficient use of water</a:t>
            </a:r>
            <a:endParaRPr sz="1400" b="0" i="0" u="none" strike="noStrike" cap="none">
              <a:solidFill>
                <a:srgbClr val="000000"/>
              </a:solidFill>
              <a:latin typeface="Arial"/>
              <a:ea typeface="Arial"/>
              <a:cs typeface="Arial"/>
              <a:sym typeface="Arial"/>
            </a:endParaRPr>
          </a:p>
        </p:txBody>
      </p:sp>
      <p:pic>
        <p:nvPicPr>
          <p:cNvPr id="196" name="Google Shape;196;p11"/>
          <p:cNvPicPr preferRelativeResize="0"/>
          <p:nvPr/>
        </p:nvPicPr>
        <p:blipFill rotWithShape="1">
          <a:blip r:embed="rId4">
            <a:alphaModFix/>
          </a:blip>
          <a:srcRect/>
          <a:stretch/>
        </p:blipFill>
        <p:spPr>
          <a:xfrm>
            <a:off x="9564794" y="7186984"/>
            <a:ext cx="592815" cy="592815"/>
          </a:xfrm>
          <a:prstGeom prst="rect">
            <a:avLst/>
          </a:prstGeom>
          <a:noFill/>
          <a:ln>
            <a:noFill/>
          </a:ln>
        </p:spPr>
      </p:pic>
      <p:sp>
        <p:nvSpPr>
          <p:cNvPr id="197" name="Google Shape;197;p11"/>
          <p:cNvSpPr txBox="1"/>
          <p:nvPr/>
        </p:nvSpPr>
        <p:spPr>
          <a:xfrm>
            <a:off x="1839031" y="7450372"/>
            <a:ext cx="6268294" cy="3302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0"/>
              <a:buFont typeface="Arial"/>
              <a:buNone/>
            </a:pPr>
            <a:r>
              <a:rPr lang="en-US" sz="200" b="0" i="0" u="none" strike="noStrike" cap="none">
                <a:solidFill>
                  <a:srgbClr val="52584D"/>
                </a:solidFill>
                <a:latin typeface="Arial"/>
                <a:ea typeface="Arial"/>
                <a:cs typeface="Arial"/>
                <a:sym typeface="Arial"/>
              </a:rPr>
              <a:t>Presentations are communication tools that can be demonstrations, lectures, and speeches.</a:t>
            </a:r>
            <a:endParaRPr sz="1400" b="0" i="0" u="none" strike="noStrike" cap="none">
              <a:solidFill>
                <a:srgbClr val="000000"/>
              </a:solidFill>
              <a:latin typeface="Arial"/>
              <a:ea typeface="Arial"/>
              <a:cs typeface="Arial"/>
              <a:sym typeface="Arial"/>
            </a:endParaRPr>
          </a:p>
        </p:txBody>
      </p:sp>
      <p:sp>
        <p:nvSpPr>
          <p:cNvPr id="198" name="Google Shape;198;p11"/>
          <p:cNvSpPr txBox="1"/>
          <p:nvPr/>
        </p:nvSpPr>
        <p:spPr>
          <a:xfrm>
            <a:off x="1839031" y="7155082"/>
            <a:ext cx="6271733" cy="116395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600"/>
              <a:buFont typeface="Arial"/>
              <a:buNone/>
            </a:pPr>
            <a:r>
              <a:rPr lang="en-US" sz="3600" b="0" i="0" u="none" strike="noStrike" cap="none">
                <a:solidFill>
                  <a:srgbClr val="FEFFF8"/>
                </a:solidFill>
                <a:latin typeface="Spartan"/>
                <a:ea typeface="Spartan"/>
                <a:cs typeface="Spartan"/>
                <a:sym typeface="Spartan"/>
              </a:rPr>
              <a:t>Meeting targets for water use reduction</a:t>
            </a:r>
            <a:endParaRPr sz="1400" b="0" i="0" u="none" strike="noStrike" cap="none">
              <a:solidFill>
                <a:srgbClr val="000000"/>
              </a:solidFill>
              <a:latin typeface="Arial"/>
              <a:ea typeface="Arial"/>
              <a:cs typeface="Arial"/>
              <a:sym typeface="Arial"/>
            </a:endParaRPr>
          </a:p>
        </p:txBody>
      </p:sp>
      <p:pic>
        <p:nvPicPr>
          <p:cNvPr id="199" name="Google Shape;199;p11"/>
          <p:cNvPicPr preferRelativeResize="0"/>
          <p:nvPr/>
        </p:nvPicPr>
        <p:blipFill rotWithShape="1">
          <a:blip r:embed="rId3">
            <a:alphaModFix/>
          </a:blip>
          <a:srcRect/>
          <a:stretch/>
        </p:blipFill>
        <p:spPr>
          <a:xfrm>
            <a:off x="1024594" y="7172344"/>
            <a:ext cx="592815" cy="592815"/>
          </a:xfrm>
          <a:prstGeom prst="rect">
            <a:avLst/>
          </a:prstGeom>
          <a:noFill/>
          <a:ln>
            <a:noFill/>
          </a:ln>
        </p:spPr>
      </p:pic>
      <p:sp>
        <p:nvSpPr>
          <p:cNvPr id="200" name="Google Shape;200;p11"/>
          <p:cNvSpPr txBox="1"/>
          <p:nvPr/>
        </p:nvSpPr>
        <p:spPr>
          <a:xfrm>
            <a:off x="10496130" y="3308489"/>
            <a:ext cx="6271733" cy="116395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600"/>
              <a:buFont typeface="Arial"/>
              <a:buNone/>
            </a:pPr>
            <a:r>
              <a:rPr lang="en-US" sz="3600" b="0" i="0" u="none" strike="noStrike" cap="none">
                <a:solidFill>
                  <a:srgbClr val="6FACBD"/>
                </a:solidFill>
                <a:latin typeface="Spartan"/>
                <a:ea typeface="Spartan"/>
                <a:cs typeface="Spartan"/>
                <a:sym typeface="Spartan"/>
              </a:rPr>
              <a:t>Setting strong water conservation goals</a:t>
            </a:r>
            <a:endParaRPr sz="1400" b="0" i="0" u="none" strike="noStrike" cap="none">
              <a:solidFill>
                <a:srgbClr val="000000"/>
              </a:solidFill>
              <a:latin typeface="Arial"/>
              <a:ea typeface="Arial"/>
              <a:cs typeface="Arial"/>
              <a:sym typeface="Arial"/>
            </a:endParaRPr>
          </a:p>
        </p:txBody>
      </p:sp>
      <p:pic>
        <p:nvPicPr>
          <p:cNvPr id="201" name="Google Shape;201;p11"/>
          <p:cNvPicPr preferRelativeResize="0"/>
          <p:nvPr/>
        </p:nvPicPr>
        <p:blipFill rotWithShape="1">
          <a:blip r:embed="rId4">
            <a:alphaModFix/>
          </a:blip>
          <a:srcRect/>
          <a:stretch/>
        </p:blipFill>
        <p:spPr>
          <a:xfrm>
            <a:off x="9564794" y="3348377"/>
            <a:ext cx="592815" cy="5928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205"/>
        <p:cNvGrpSpPr/>
        <p:nvPr/>
      </p:nvGrpSpPr>
      <p:grpSpPr>
        <a:xfrm>
          <a:off x="0" y="0"/>
          <a:ext cx="0" cy="0"/>
          <a:chOff x="0" y="0"/>
          <a:chExt cx="0" cy="0"/>
        </a:xfrm>
      </p:grpSpPr>
      <p:pic>
        <p:nvPicPr>
          <p:cNvPr id="206" name="Google Shape;206;p12"/>
          <p:cNvPicPr preferRelativeResize="0"/>
          <p:nvPr/>
        </p:nvPicPr>
        <p:blipFill rotWithShape="1">
          <a:blip r:embed="rId3">
            <a:alphaModFix/>
          </a:blip>
          <a:srcRect t="19508" b="19508"/>
          <a:stretch/>
        </p:blipFill>
        <p:spPr>
          <a:xfrm>
            <a:off x="9441672" y="6076013"/>
            <a:ext cx="7817628" cy="3182287"/>
          </a:xfrm>
          <a:prstGeom prst="rect">
            <a:avLst/>
          </a:prstGeom>
          <a:noFill/>
          <a:ln>
            <a:noFill/>
          </a:ln>
        </p:spPr>
      </p:pic>
      <p:sp>
        <p:nvSpPr>
          <p:cNvPr id="207" name="Google Shape;207;p12"/>
          <p:cNvSpPr/>
          <p:nvPr/>
        </p:nvSpPr>
        <p:spPr>
          <a:xfrm>
            <a:off x="1028700" y="6076013"/>
            <a:ext cx="7817628" cy="3182287"/>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2"/>
          <p:cNvSpPr/>
          <p:nvPr/>
        </p:nvSpPr>
        <p:spPr>
          <a:xfrm>
            <a:off x="1028700" y="2493675"/>
            <a:ext cx="7817628" cy="3182287"/>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2"/>
          <p:cNvSpPr/>
          <p:nvPr/>
        </p:nvSpPr>
        <p:spPr>
          <a:xfrm>
            <a:off x="9441672" y="2493675"/>
            <a:ext cx="7817628" cy="3182287"/>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2"/>
          <p:cNvSpPr txBox="1"/>
          <p:nvPr/>
        </p:nvSpPr>
        <p:spPr>
          <a:xfrm>
            <a:off x="1028700" y="962025"/>
            <a:ext cx="7085504" cy="820103"/>
          </a:xfrm>
          <a:prstGeom prst="rect">
            <a:avLst/>
          </a:prstGeom>
          <a:noFill/>
          <a:ln>
            <a:noFill/>
          </a:ln>
        </p:spPr>
        <p:txBody>
          <a:bodyPr spcFirstLastPara="1" wrap="square" lIns="0" tIns="0" rIns="0" bIns="0" anchor="t" anchorCtr="0">
            <a:spAutoFit/>
          </a:bodyPr>
          <a:lstStyle/>
          <a:p>
            <a:pPr marL="0" marR="0" lvl="0" indent="0" algn="l" rtl="0">
              <a:lnSpc>
                <a:spcPct val="133640"/>
              </a:lnSpc>
              <a:spcBef>
                <a:spcPts val="0"/>
              </a:spcBef>
              <a:spcAft>
                <a:spcPts val="0"/>
              </a:spcAft>
              <a:buClr>
                <a:srgbClr val="000000"/>
              </a:buClr>
              <a:buSzPts val="5000"/>
              <a:buFont typeface="Arial"/>
              <a:buNone/>
            </a:pPr>
            <a:r>
              <a:rPr lang="en-US" sz="5000" b="0" i="0" u="none" strike="noStrike" cap="none">
                <a:solidFill>
                  <a:srgbClr val="52584D"/>
                </a:solidFill>
                <a:latin typeface="Spartan"/>
                <a:ea typeface="Spartan"/>
                <a:cs typeface="Spartan"/>
                <a:sym typeface="Spartan"/>
              </a:rPr>
              <a:t>Limitations</a:t>
            </a:r>
            <a:endParaRPr sz="1400" b="0" i="0" u="none" strike="noStrike" cap="none">
              <a:solidFill>
                <a:srgbClr val="000000"/>
              </a:solidFill>
              <a:latin typeface="Arial"/>
              <a:ea typeface="Arial"/>
              <a:cs typeface="Arial"/>
              <a:sym typeface="Arial"/>
            </a:endParaRPr>
          </a:p>
        </p:txBody>
      </p:sp>
      <p:grpSp>
        <p:nvGrpSpPr>
          <p:cNvPr id="211" name="Google Shape;211;p12"/>
          <p:cNvGrpSpPr/>
          <p:nvPr/>
        </p:nvGrpSpPr>
        <p:grpSpPr>
          <a:xfrm>
            <a:off x="1557306" y="6669888"/>
            <a:ext cx="6760417" cy="1980248"/>
            <a:chOff x="0" y="-19050"/>
            <a:chExt cx="9013889" cy="2640330"/>
          </a:xfrm>
        </p:grpSpPr>
        <p:sp>
          <p:nvSpPr>
            <p:cNvPr id="212" name="Google Shape;212;p12"/>
            <p:cNvSpPr txBox="1"/>
            <p:nvPr/>
          </p:nvSpPr>
          <p:spPr>
            <a:xfrm>
              <a:off x="1105" y="-19050"/>
              <a:ext cx="9012784" cy="68961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300"/>
                <a:buFont typeface="Arial"/>
                <a:buNone/>
              </a:pPr>
              <a:r>
                <a:rPr lang="en-US" sz="3300" b="0" i="0" u="none" strike="noStrike" cap="none">
                  <a:solidFill>
                    <a:srgbClr val="FEFFF8"/>
                  </a:solidFill>
                  <a:latin typeface="Arial"/>
                  <a:ea typeface="Arial"/>
                  <a:cs typeface="Arial"/>
                  <a:sym typeface="Arial"/>
                </a:rPr>
                <a:t>TIMING &amp; NATURE OF REPORTING</a:t>
              </a:r>
              <a:endParaRPr sz="1400" b="0" i="0" u="none" strike="noStrike" cap="none">
                <a:solidFill>
                  <a:srgbClr val="000000"/>
                </a:solidFill>
                <a:latin typeface="Arial"/>
                <a:ea typeface="Arial"/>
                <a:cs typeface="Arial"/>
                <a:sym typeface="Arial"/>
              </a:endParaRPr>
            </a:p>
          </p:txBody>
        </p:sp>
        <p:sp>
          <p:nvSpPr>
            <p:cNvPr id="213" name="Google Shape;213;p12"/>
            <p:cNvSpPr txBox="1"/>
            <p:nvPr/>
          </p:nvSpPr>
          <p:spPr>
            <a:xfrm>
              <a:off x="0" y="969010"/>
              <a:ext cx="9013889" cy="165227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Clr>
                  <a:srgbClr val="000000"/>
                </a:buClr>
                <a:buSzPts val="2400"/>
                <a:buFont typeface="Arial"/>
                <a:buNone/>
              </a:pPr>
              <a:r>
                <a:rPr lang="en-US" sz="2400" b="0" i="0" u="none" strike="noStrike" cap="none">
                  <a:solidFill>
                    <a:srgbClr val="52584D"/>
                  </a:solidFill>
                  <a:latin typeface="Arial"/>
                  <a:ea typeface="Arial"/>
                  <a:cs typeface="Arial"/>
                  <a:sym typeface="Arial"/>
                </a:rPr>
                <a:t>There is a lag time between submittal of certain reports and the availability of the data in those reports.</a:t>
              </a:r>
              <a:endParaRPr sz="1400" b="0" i="0" u="none" strike="noStrike" cap="none">
                <a:solidFill>
                  <a:srgbClr val="000000"/>
                </a:solidFill>
                <a:latin typeface="Arial"/>
                <a:ea typeface="Arial"/>
                <a:cs typeface="Arial"/>
                <a:sym typeface="Arial"/>
              </a:endParaRPr>
            </a:p>
          </p:txBody>
        </p:sp>
      </p:grpSp>
      <p:grpSp>
        <p:nvGrpSpPr>
          <p:cNvPr id="214" name="Google Shape;214;p12"/>
          <p:cNvGrpSpPr/>
          <p:nvPr/>
        </p:nvGrpSpPr>
        <p:grpSpPr>
          <a:xfrm>
            <a:off x="1557306" y="3087552"/>
            <a:ext cx="6760417" cy="1980248"/>
            <a:chOff x="0" y="-19050"/>
            <a:chExt cx="9013889" cy="2640330"/>
          </a:xfrm>
        </p:grpSpPr>
        <p:sp>
          <p:nvSpPr>
            <p:cNvPr id="215" name="Google Shape;215;p12"/>
            <p:cNvSpPr txBox="1"/>
            <p:nvPr/>
          </p:nvSpPr>
          <p:spPr>
            <a:xfrm>
              <a:off x="1105" y="-19050"/>
              <a:ext cx="9012784" cy="68961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300"/>
                <a:buFont typeface="Arial"/>
                <a:buNone/>
              </a:pPr>
              <a:r>
                <a:rPr lang="en-US" sz="3300" b="0" i="0" u="none" strike="noStrike" cap="none">
                  <a:solidFill>
                    <a:srgbClr val="FEFFF8"/>
                  </a:solidFill>
                  <a:latin typeface="Arial"/>
                  <a:ea typeface="Arial"/>
                  <a:cs typeface="Arial"/>
                  <a:sym typeface="Arial"/>
                </a:rPr>
                <a:t>INCONSISTENT REPORTING</a:t>
              </a:r>
              <a:endParaRPr sz="1400" b="0" i="0" u="none" strike="noStrike" cap="none">
                <a:solidFill>
                  <a:srgbClr val="000000"/>
                </a:solidFill>
                <a:latin typeface="Arial"/>
                <a:ea typeface="Arial"/>
                <a:cs typeface="Arial"/>
                <a:sym typeface="Arial"/>
              </a:endParaRPr>
            </a:p>
          </p:txBody>
        </p:sp>
        <p:sp>
          <p:nvSpPr>
            <p:cNvPr id="216" name="Google Shape;216;p12"/>
            <p:cNvSpPr txBox="1"/>
            <p:nvPr/>
          </p:nvSpPr>
          <p:spPr>
            <a:xfrm>
              <a:off x="0" y="969010"/>
              <a:ext cx="9013889" cy="165227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Clr>
                  <a:srgbClr val="000000"/>
                </a:buClr>
                <a:buSzPts val="2400"/>
                <a:buFont typeface="Arial"/>
                <a:buNone/>
              </a:pPr>
              <a:r>
                <a:rPr lang="en-US" sz="2400" b="0" i="0" u="none" strike="noStrike" cap="none">
                  <a:solidFill>
                    <a:srgbClr val="52584D"/>
                  </a:solidFill>
                  <a:latin typeface="Arial"/>
                  <a:ea typeface="Arial"/>
                  <a:cs typeface="Arial"/>
                  <a:sym typeface="Arial"/>
                </a:rPr>
                <a:t>Wide disparity in the</a:t>
              </a:r>
              <a:endParaRPr sz="1400" b="0" i="0" u="none" strike="noStrike" cap="none">
                <a:solidFill>
                  <a:srgbClr val="000000"/>
                </a:solidFill>
                <a:latin typeface="Arial"/>
                <a:ea typeface="Arial"/>
                <a:cs typeface="Arial"/>
                <a:sym typeface="Arial"/>
              </a:endParaRPr>
            </a:p>
            <a:p>
              <a:pPr marL="0" marR="0" lvl="0" indent="0" algn="ctr" rtl="0">
                <a:lnSpc>
                  <a:spcPct val="139958"/>
                </a:lnSpc>
                <a:spcBef>
                  <a:spcPts val="0"/>
                </a:spcBef>
                <a:spcAft>
                  <a:spcPts val="0"/>
                </a:spcAft>
                <a:buClr>
                  <a:srgbClr val="000000"/>
                </a:buClr>
                <a:buSzPts val="2400"/>
                <a:buFont typeface="Arial"/>
                <a:buNone/>
              </a:pPr>
              <a:r>
                <a:rPr lang="en-US" sz="2400" b="0" i="0" u="none" strike="noStrike" cap="none">
                  <a:solidFill>
                    <a:srgbClr val="52584D"/>
                  </a:solidFill>
                  <a:latin typeface="Arial"/>
                  <a:ea typeface="Arial"/>
                  <a:cs typeface="Arial"/>
                  <a:sym typeface="Arial"/>
                </a:rPr>
                <a:t>usefulness, cohesiveness, and even accuracy of information provided in reports. </a:t>
              </a:r>
              <a:endParaRPr sz="1400" b="0" i="0" u="none" strike="noStrike" cap="none">
                <a:solidFill>
                  <a:srgbClr val="000000"/>
                </a:solidFill>
                <a:latin typeface="Arial"/>
                <a:ea typeface="Arial"/>
                <a:cs typeface="Arial"/>
                <a:sym typeface="Arial"/>
              </a:endParaRPr>
            </a:p>
          </p:txBody>
        </p:sp>
      </p:grpSp>
      <p:grpSp>
        <p:nvGrpSpPr>
          <p:cNvPr id="217" name="Google Shape;217;p12"/>
          <p:cNvGrpSpPr/>
          <p:nvPr/>
        </p:nvGrpSpPr>
        <p:grpSpPr>
          <a:xfrm>
            <a:off x="9970277" y="2878002"/>
            <a:ext cx="6760417" cy="2399348"/>
            <a:chOff x="0" y="-19050"/>
            <a:chExt cx="9013889" cy="3199130"/>
          </a:xfrm>
        </p:grpSpPr>
        <p:sp>
          <p:nvSpPr>
            <p:cNvPr id="218" name="Google Shape;218;p12"/>
            <p:cNvSpPr txBox="1"/>
            <p:nvPr/>
          </p:nvSpPr>
          <p:spPr>
            <a:xfrm>
              <a:off x="1105" y="-19050"/>
              <a:ext cx="9012784" cy="68961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300"/>
                <a:buFont typeface="Arial"/>
                <a:buNone/>
              </a:pPr>
              <a:r>
                <a:rPr lang="en-US" sz="3300" b="0" i="0" u="none" strike="noStrike" cap="none">
                  <a:solidFill>
                    <a:srgbClr val="FEFFF8"/>
                  </a:solidFill>
                  <a:latin typeface="Arial"/>
                  <a:ea typeface="Arial"/>
                  <a:cs typeface="Arial"/>
                  <a:sym typeface="Arial"/>
                </a:rPr>
                <a:t>LACK OF REPORTING</a:t>
              </a:r>
              <a:endParaRPr sz="1400" b="0" i="0" u="none" strike="noStrike" cap="none">
                <a:solidFill>
                  <a:srgbClr val="000000"/>
                </a:solidFill>
                <a:latin typeface="Arial"/>
                <a:ea typeface="Arial"/>
                <a:cs typeface="Arial"/>
                <a:sym typeface="Arial"/>
              </a:endParaRPr>
            </a:p>
          </p:txBody>
        </p:sp>
        <p:sp>
          <p:nvSpPr>
            <p:cNvPr id="219" name="Google Shape;219;p12"/>
            <p:cNvSpPr txBox="1"/>
            <p:nvPr/>
          </p:nvSpPr>
          <p:spPr>
            <a:xfrm>
              <a:off x="0" y="969010"/>
              <a:ext cx="9013889" cy="221107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Clr>
                  <a:srgbClr val="000000"/>
                </a:buClr>
                <a:buSzPts val="2400"/>
                <a:buFont typeface="Arial"/>
                <a:buNone/>
              </a:pPr>
              <a:r>
                <a:rPr lang="en-US" sz="2400" b="0" i="0" u="none" strike="noStrike" cap="none">
                  <a:solidFill>
                    <a:srgbClr val="52584D"/>
                  </a:solidFill>
                  <a:latin typeface="Arial"/>
                  <a:ea typeface="Arial"/>
                  <a:cs typeface="Arial"/>
                  <a:sym typeface="Arial"/>
                </a:rPr>
                <a:t>If a utility did not submit</a:t>
              </a:r>
              <a:endParaRPr sz="1400" b="0" i="0" u="none" strike="noStrike" cap="none">
                <a:solidFill>
                  <a:srgbClr val="000000"/>
                </a:solidFill>
                <a:latin typeface="Arial"/>
                <a:ea typeface="Arial"/>
                <a:cs typeface="Arial"/>
                <a:sym typeface="Arial"/>
              </a:endParaRPr>
            </a:p>
            <a:p>
              <a:pPr marL="0" marR="0" lvl="0" indent="0" algn="ctr" rtl="0">
                <a:lnSpc>
                  <a:spcPct val="139958"/>
                </a:lnSpc>
                <a:spcBef>
                  <a:spcPts val="0"/>
                </a:spcBef>
                <a:spcAft>
                  <a:spcPts val="0"/>
                </a:spcAft>
                <a:buClr>
                  <a:srgbClr val="000000"/>
                </a:buClr>
                <a:buSzPts val="2400"/>
                <a:buFont typeface="Arial"/>
                <a:buNone/>
              </a:pPr>
              <a:r>
                <a:rPr lang="en-US" sz="2400" b="0" i="0" u="none" strike="noStrike" cap="none">
                  <a:solidFill>
                    <a:srgbClr val="52584D"/>
                  </a:solidFill>
                  <a:latin typeface="Arial"/>
                  <a:ea typeface="Arial"/>
                  <a:cs typeface="Arial"/>
                  <a:sym typeface="Arial"/>
                </a:rPr>
                <a:t>required plans and reports to State water officials, then a utility not only</a:t>
              </a:r>
              <a:endParaRPr sz="1400" b="0" i="0" u="none" strike="noStrike" cap="none">
                <a:solidFill>
                  <a:srgbClr val="000000"/>
                </a:solidFill>
                <a:latin typeface="Arial"/>
                <a:ea typeface="Arial"/>
                <a:cs typeface="Arial"/>
                <a:sym typeface="Arial"/>
              </a:endParaRPr>
            </a:p>
            <a:p>
              <a:pPr marL="0" marR="0" lvl="0" indent="0" algn="ctr" rtl="0">
                <a:lnSpc>
                  <a:spcPct val="139958"/>
                </a:lnSpc>
                <a:spcBef>
                  <a:spcPts val="0"/>
                </a:spcBef>
                <a:spcAft>
                  <a:spcPts val="0"/>
                </a:spcAft>
                <a:buClr>
                  <a:srgbClr val="000000"/>
                </a:buClr>
                <a:buSzPts val="2400"/>
                <a:buFont typeface="Arial"/>
                <a:buNone/>
              </a:pPr>
              <a:r>
                <a:rPr lang="en-US" sz="2400" b="0" i="0" u="none" strike="noStrike" cap="none">
                  <a:solidFill>
                    <a:srgbClr val="52584D"/>
                  </a:solidFill>
                  <a:latin typeface="Arial"/>
                  <a:ea typeface="Arial"/>
                  <a:cs typeface="Arial"/>
                  <a:sym typeface="Arial"/>
                </a:rPr>
                <a:t>failed to receive points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223"/>
        <p:cNvGrpSpPr/>
        <p:nvPr/>
      </p:nvGrpSpPr>
      <p:grpSpPr>
        <a:xfrm>
          <a:off x="0" y="0"/>
          <a:ext cx="0" cy="0"/>
          <a:chOff x="0" y="0"/>
          <a:chExt cx="0" cy="0"/>
        </a:xfrm>
      </p:grpSpPr>
      <p:grpSp>
        <p:nvGrpSpPr>
          <p:cNvPr id="224" name="Google Shape;224;p13"/>
          <p:cNvGrpSpPr/>
          <p:nvPr/>
        </p:nvGrpSpPr>
        <p:grpSpPr>
          <a:xfrm>
            <a:off x="-323850" y="-295275"/>
            <a:ext cx="18935700" cy="10877550"/>
            <a:chOff x="0" y="0"/>
            <a:chExt cx="25247600" cy="14503399"/>
          </a:xfrm>
        </p:grpSpPr>
        <p:pic>
          <p:nvPicPr>
            <p:cNvPr id="225" name="Google Shape;225;p13"/>
            <p:cNvPicPr preferRelativeResize="0"/>
            <p:nvPr/>
          </p:nvPicPr>
          <p:blipFill rotWithShape="1">
            <a:blip r:embed="rId3">
              <a:alphaModFix/>
            </a:blip>
            <a:srcRect l="15788" r="15787"/>
            <a:stretch/>
          </p:blipFill>
          <p:spPr>
            <a:xfrm>
              <a:off x="0" y="0"/>
              <a:ext cx="12623800" cy="14503399"/>
            </a:xfrm>
            <a:prstGeom prst="rect">
              <a:avLst/>
            </a:prstGeom>
            <a:noFill/>
            <a:ln>
              <a:noFill/>
            </a:ln>
          </p:spPr>
        </p:pic>
        <p:pic>
          <p:nvPicPr>
            <p:cNvPr id="226" name="Google Shape;226;p13"/>
            <p:cNvPicPr preferRelativeResize="0"/>
            <p:nvPr/>
          </p:nvPicPr>
          <p:blipFill rotWithShape="1">
            <a:blip r:embed="rId4">
              <a:alphaModFix/>
            </a:blip>
            <a:srcRect l="16090" r="16089"/>
            <a:stretch/>
          </p:blipFill>
          <p:spPr>
            <a:xfrm>
              <a:off x="12623800" y="0"/>
              <a:ext cx="12623800" cy="14503399"/>
            </a:xfrm>
            <a:prstGeom prst="rect">
              <a:avLst/>
            </a:prstGeom>
            <a:noFill/>
            <a:ln>
              <a:noFill/>
            </a:ln>
          </p:spPr>
        </p:pic>
      </p:grpSp>
      <p:sp>
        <p:nvSpPr>
          <p:cNvPr id="227" name="Google Shape;227;p13"/>
          <p:cNvSpPr/>
          <p:nvPr/>
        </p:nvSpPr>
        <p:spPr>
          <a:xfrm>
            <a:off x="4303442" y="3301401"/>
            <a:ext cx="9681115" cy="2304798"/>
          </a:xfrm>
          <a:prstGeom prst="rect">
            <a:avLst/>
          </a:prstGeom>
          <a:solidFill>
            <a:srgbClr val="6FAC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3"/>
          <p:cNvSpPr txBox="1"/>
          <p:nvPr/>
        </p:nvSpPr>
        <p:spPr>
          <a:xfrm>
            <a:off x="5108355" y="4014470"/>
            <a:ext cx="8071290" cy="103314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6400"/>
              <a:buFont typeface="Arial"/>
              <a:buNone/>
            </a:pPr>
            <a:r>
              <a:rPr lang="en-US" sz="6400" b="0" i="0" u="none" strike="noStrike" cap="none">
                <a:solidFill>
                  <a:srgbClr val="FEFFF8"/>
                </a:solidFill>
                <a:latin typeface="Spartan"/>
                <a:ea typeface="Spartan"/>
                <a:cs typeface="Spartan"/>
                <a:sym typeface="Spartan"/>
              </a:rPr>
              <a:t>KEY FINDINGS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232"/>
        <p:cNvGrpSpPr/>
        <p:nvPr/>
      </p:nvGrpSpPr>
      <p:grpSpPr>
        <a:xfrm>
          <a:off x="0" y="0"/>
          <a:ext cx="0" cy="0"/>
          <a:chOff x="0" y="0"/>
          <a:chExt cx="0" cy="0"/>
        </a:xfrm>
      </p:grpSpPr>
      <p:sp>
        <p:nvSpPr>
          <p:cNvPr id="233" name="Google Shape;233;p14"/>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4"/>
          <p:cNvSpPr txBox="1"/>
          <p:nvPr/>
        </p:nvSpPr>
        <p:spPr>
          <a:xfrm>
            <a:off x="1722864" y="946268"/>
            <a:ext cx="6912414" cy="1034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REPORTING:</a:t>
            </a:r>
            <a:endParaRPr sz="1400" b="0" i="0" u="none" strike="noStrike" cap="none">
              <a:solidFill>
                <a:srgbClr val="000000"/>
              </a:solidFill>
              <a:latin typeface="Arial"/>
              <a:ea typeface="Arial"/>
              <a:cs typeface="Arial"/>
              <a:sym typeface="Arial"/>
            </a:endParaRPr>
          </a:p>
        </p:txBody>
      </p:sp>
      <p:sp>
        <p:nvSpPr>
          <p:cNvPr id="235" name="Google Shape;235;p14"/>
          <p:cNvSpPr txBox="1"/>
          <p:nvPr/>
        </p:nvSpPr>
        <p:spPr>
          <a:xfrm>
            <a:off x="10141450" y="705925"/>
            <a:ext cx="7232700" cy="179520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THE TOTAL NUMBER OF WATER UTILITIES SUBMITTING</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5-YEAR WCP HAS </a:t>
            </a:r>
            <a:r>
              <a:rPr lang="en-US" sz="3800" b="0" i="0" u="none" strike="noStrike" cap="none">
                <a:solidFill>
                  <a:srgbClr val="D24C4C"/>
                </a:solidFill>
                <a:latin typeface="Arial"/>
                <a:ea typeface="Arial"/>
                <a:cs typeface="Arial"/>
                <a:sym typeface="Arial"/>
              </a:rPr>
              <a:t>DECREASED SLIGHTLY</a:t>
            </a:r>
            <a:endParaRPr sz="1400" b="0" i="0" u="none" strike="noStrike" cap="none">
              <a:solidFill>
                <a:srgbClr val="000000"/>
              </a:solidFill>
              <a:latin typeface="Arial"/>
              <a:ea typeface="Arial"/>
              <a:cs typeface="Arial"/>
              <a:sym typeface="Arial"/>
            </a:endParaRPr>
          </a:p>
        </p:txBody>
      </p:sp>
      <p:sp>
        <p:nvSpPr>
          <p:cNvPr id="236" name="Google Shape;236;p14"/>
          <p:cNvSpPr txBox="1"/>
          <p:nvPr/>
        </p:nvSpPr>
        <p:spPr>
          <a:xfrm>
            <a:off x="10011470" y="6693535"/>
            <a:ext cx="7728503" cy="26574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EFFF8"/>
                </a:solidFill>
                <a:latin typeface="Arial"/>
                <a:ea typeface="Arial"/>
                <a:cs typeface="Arial"/>
                <a:sym typeface="Arial"/>
              </a:rPr>
              <a:t>In 2016, approximately </a:t>
            </a:r>
            <a:r>
              <a:rPr lang="en-US" sz="3000" b="0" i="0" u="none" strike="noStrike" cap="none">
                <a:solidFill>
                  <a:srgbClr val="EFB41D"/>
                </a:solidFill>
                <a:latin typeface="Arial"/>
                <a:ea typeface="Arial"/>
                <a:cs typeface="Arial"/>
                <a:sym typeface="Arial"/>
              </a:rPr>
              <a:t>91% </a:t>
            </a:r>
            <a:r>
              <a:rPr lang="en-US" sz="3000" b="0" i="0" u="none" strike="noStrike" cap="none">
                <a:solidFill>
                  <a:srgbClr val="FEFFF8"/>
                </a:solidFill>
                <a:latin typeface="Arial"/>
                <a:ea typeface="Arial"/>
                <a:cs typeface="Arial"/>
                <a:sym typeface="Arial"/>
              </a:rPr>
              <a:t>of utilities submitted Water Conservation Plans.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000"/>
              <a:buFont typeface="Arial"/>
              <a:buNone/>
            </a:pPr>
            <a:endParaRPr sz="3000" b="0" i="0" u="none" strike="noStrike" cap="none">
              <a:solidFill>
                <a:srgbClr val="FEFFF8"/>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EFFF8"/>
                </a:solidFill>
                <a:latin typeface="Arial"/>
                <a:ea typeface="Arial"/>
                <a:cs typeface="Arial"/>
                <a:sym typeface="Arial"/>
              </a:rPr>
              <a:t>In 2020, approximately </a:t>
            </a:r>
            <a:r>
              <a:rPr lang="en-US" sz="3000" b="0" i="0" u="none" strike="noStrike" cap="none">
                <a:solidFill>
                  <a:srgbClr val="EFB41D"/>
                </a:solidFill>
                <a:latin typeface="Arial"/>
                <a:ea typeface="Arial"/>
                <a:cs typeface="Arial"/>
                <a:sym typeface="Arial"/>
              </a:rPr>
              <a:t>93%</a:t>
            </a:r>
            <a:r>
              <a:rPr lang="en-US" sz="3000" b="0" i="0" u="none" strike="noStrike" cap="none">
                <a:solidFill>
                  <a:srgbClr val="FEFFF8"/>
                </a:solidFill>
                <a:latin typeface="Arial"/>
                <a:ea typeface="Arial"/>
                <a:cs typeface="Arial"/>
                <a:sym typeface="Arial"/>
              </a:rPr>
              <a:t> of utilities submitted a Water Conservation Plan.</a:t>
            </a:r>
            <a:endParaRPr sz="1400" b="0" i="0" u="none" strike="noStrike" cap="none">
              <a:solidFill>
                <a:srgbClr val="000000"/>
              </a:solidFill>
              <a:latin typeface="Arial"/>
              <a:ea typeface="Arial"/>
              <a:cs typeface="Arial"/>
              <a:sym typeface="Arial"/>
            </a:endParaRPr>
          </a:p>
        </p:txBody>
      </p:sp>
      <p:sp>
        <p:nvSpPr>
          <p:cNvPr id="237" name="Google Shape;237;p14"/>
          <p:cNvSpPr txBox="1"/>
          <p:nvPr/>
        </p:nvSpPr>
        <p:spPr>
          <a:xfrm>
            <a:off x="1811923" y="2392163"/>
            <a:ext cx="6823355" cy="1415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4200"/>
              <a:buFont typeface="Arial"/>
              <a:buNone/>
            </a:pPr>
            <a:r>
              <a:rPr lang="en-US" sz="4200" b="0" i="0" u="none" strike="noStrike" cap="none">
                <a:solidFill>
                  <a:srgbClr val="FEFFF8"/>
                </a:solidFill>
                <a:latin typeface="Spartan"/>
                <a:ea typeface="Spartan"/>
                <a:cs typeface="Spartan"/>
                <a:sym typeface="Spartan"/>
              </a:rPr>
              <a:t>Water Conservation Plans</a:t>
            </a:r>
            <a:endParaRPr sz="1400" b="0" i="0" u="none" strike="noStrike" cap="none">
              <a:solidFill>
                <a:srgbClr val="000000"/>
              </a:solidFill>
              <a:latin typeface="Arial"/>
              <a:ea typeface="Arial"/>
              <a:cs typeface="Arial"/>
              <a:sym typeface="Arial"/>
            </a:endParaRPr>
          </a:p>
        </p:txBody>
      </p:sp>
      <p:pic>
        <p:nvPicPr>
          <p:cNvPr id="238" name="Google Shape;238;p14"/>
          <p:cNvPicPr preferRelativeResize="0"/>
          <p:nvPr/>
        </p:nvPicPr>
        <p:blipFill rotWithShape="1">
          <a:blip r:embed="rId3">
            <a:alphaModFix/>
          </a:blip>
          <a:srcRect t="1689" b="1689"/>
          <a:stretch/>
        </p:blipFill>
        <p:spPr>
          <a:xfrm>
            <a:off x="1765205" y="4060332"/>
            <a:ext cx="6916791" cy="5197968"/>
          </a:xfrm>
          <a:prstGeom prst="rect">
            <a:avLst/>
          </a:prstGeom>
          <a:noFill/>
          <a:ln>
            <a:noFill/>
          </a:ln>
        </p:spPr>
      </p:pic>
      <p:pic>
        <p:nvPicPr>
          <p:cNvPr id="239" name="Google Shape;239;p14"/>
          <p:cNvPicPr preferRelativeResize="0"/>
          <p:nvPr/>
        </p:nvPicPr>
        <p:blipFill rotWithShape="1">
          <a:blip r:embed="rId4">
            <a:alphaModFix/>
          </a:blip>
          <a:srcRect/>
          <a:stretch/>
        </p:blipFill>
        <p:spPr>
          <a:xfrm>
            <a:off x="12981580" y="3807587"/>
            <a:ext cx="1552438" cy="15524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244"/>
        <p:cNvGrpSpPr/>
        <p:nvPr/>
      </p:nvGrpSpPr>
      <p:grpSpPr>
        <a:xfrm>
          <a:off x="0" y="0"/>
          <a:ext cx="0" cy="0"/>
          <a:chOff x="0" y="0"/>
          <a:chExt cx="0" cy="0"/>
        </a:xfrm>
      </p:grpSpPr>
      <p:sp>
        <p:nvSpPr>
          <p:cNvPr id="245" name="Google Shape;245;p15"/>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15"/>
          <p:cNvPicPr preferRelativeResize="0"/>
          <p:nvPr/>
        </p:nvPicPr>
        <p:blipFill rotWithShape="1">
          <a:blip r:embed="rId3">
            <a:alphaModFix/>
          </a:blip>
          <a:srcRect t="1946" b="1946"/>
          <a:stretch/>
        </p:blipFill>
        <p:spPr>
          <a:xfrm>
            <a:off x="1765205" y="4060332"/>
            <a:ext cx="6916791" cy="5197968"/>
          </a:xfrm>
          <a:prstGeom prst="rect">
            <a:avLst/>
          </a:prstGeom>
          <a:noFill/>
          <a:ln>
            <a:noFill/>
          </a:ln>
        </p:spPr>
      </p:pic>
      <p:sp>
        <p:nvSpPr>
          <p:cNvPr id="247" name="Google Shape;247;p15"/>
          <p:cNvSpPr txBox="1"/>
          <p:nvPr/>
        </p:nvSpPr>
        <p:spPr>
          <a:xfrm>
            <a:off x="9799025" y="946275"/>
            <a:ext cx="7802700" cy="239520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THE </a:t>
            </a:r>
            <a:r>
              <a:rPr lang="en-US" sz="3800">
                <a:solidFill>
                  <a:srgbClr val="B9C953"/>
                </a:solidFill>
              </a:rPr>
              <a:t>PERCENTAGE </a:t>
            </a:r>
            <a:r>
              <a:rPr lang="en-US" sz="3800" b="0" i="0" u="none" strike="noStrike" cap="none">
                <a:solidFill>
                  <a:srgbClr val="B9C953"/>
                </a:solidFill>
                <a:latin typeface="Arial"/>
                <a:ea typeface="Arial"/>
                <a:cs typeface="Arial"/>
                <a:sym typeface="Arial"/>
              </a:rPr>
              <a:t>OF UTILITIES SUBMITTING ANNUAL</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800"/>
              <a:buFont typeface="Arial"/>
              <a:buNone/>
            </a:pPr>
            <a:r>
              <a:rPr lang="en-US" sz="3800">
                <a:solidFill>
                  <a:srgbClr val="B9C953"/>
                </a:solidFill>
              </a:rPr>
              <a:t>REPORTS </a:t>
            </a:r>
            <a:r>
              <a:rPr lang="en-US" sz="3800" b="0" i="0" u="none" strike="noStrike" cap="none">
                <a:solidFill>
                  <a:srgbClr val="B9C953"/>
                </a:solidFill>
                <a:latin typeface="Arial"/>
                <a:ea typeface="Arial"/>
                <a:cs typeface="Arial"/>
                <a:sym typeface="Arial"/>
              </a:rPr>
              <a:t>IS </a:t>
            </a:r>
            <a:r>
              <a:rPr lang="en-US" sz="3800">
                <a:solidFill>
                  <a:srgbClr val="D9C1BB"/>
                </a:solidFill>
              </a:rPr>
              <a:t>ABOUT THE SAME</a:t>
            </a:r>
            <a:endParaRPr sz="1400" b="0" i="0" u="none" strike="noStrike" cap="none">
              <a:solidFill>
                <a:srgbClr val="D9C1BB"/>
              </a:solidFill>
              <a:latin typeface="Arial"/>
              <a:ea typeface="Arial"/>
              <a:cs typeface="Arial"/>
              <a:sym typeface="Arial"/>
            </a:endParaRPr>
          </a:p>
        </p:txBody>
      </p:sp>
      <p:sp>
        <p:nvSpPr>
          <p:cNvPr id="248" name="Google Shape;248;p15"/>
          <p:cNvSpPr txBox="1"/>
          <p:nvPr/>
        </p:nvSpPr>
        <p:spPr>
          <a:xfrm>
            <a:off x="10141449" y="6600825"/>
            <a:ext cx="7117851" cy="26574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EFFF8"/>
                </a:solidFill>
                <a:latin typeface="Arial"/>
                <a:ea typeface="Arial"/>
                <a:cs typeface="Arial"/>
                <a:sym typeface="Arial"/>
              </a:rPr>
              <a:t>In 2016, about </a:t>
            </a:r>
            <a:r>
              <a:rPr lang="en-US" sz="3000" b="0" i="0" u="none" strike="noStrike" cap="none">
                <a:solidFill>
                  <a:srgbClr val="EFB41D"/>
                </a:solidFill>
                <a:latin typeface="Arial"/>
                <a:ea typeface="Arial"/>
                <a:cs typeface="Arial"/>
                <a:sym typeface="Arial"/>
              </a:rPr>
              <a:t>83%</a:t>
            </a:r>
            <a:r>
              <a:rPr lang="en-US" sz="3000" b="0" i="0" u="none" strike="noStrike" cap="none">
                <a:solidFill>
                  <a:srgbClr val="FEFFF8"/>
                </a:solidFill>
                <a:latin typeface="Arial"/>
                <a:ea typeface="Arial"/>
                <a:cs typeface="Arial"/>
                <a:sym typeface="Arial"/>
              </a:rPr>
              <a:t> submitted an Annual Report.</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000"/>
              <a:buFont typeface="Arial"/>
              <a:buNone/>
            </a:pPr>
            <a:endParaRPr sz="3000" b="0" i="0" u="none" strike="noStrike" cap="none">
              <a:solidFill>
                <a:srgbClr val="FEFFF8"/>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EFFF8"/>
                </a:solidFill>
                <a:latin typeface="Arial"/>
                <a:ea typeface="Arial"/>
                <a:cs typeface="Arial"/>
                <a:sym typeface="Arial"/>
              </a:rPr>
              <a:t>In 2020, about </a:t>
            </a:r>
            <a:r>
              <a:rPr lang="en-US" sz="3000" b="0" i="0" u="none" strike="noStrike" cap="none">
                <a:solidFill>
                  <a:srgbClr val="EFB41D"/>
                </a:solidFill>
                <a:latin typeface="Arial"/>
                <a:ea typeface="Arial"/>
                <a:cs typeface="Arial"/>
                <a:sym typeface="Arial"/>
              </a:rPr>
              <a:t>82%</a:t>
            </a:r>
            <a:r>
              <a:rPr lang="en-US" sz="3000" b="0" i="0" u="none" strike="noStrike" cap="none">
                <a:solidFill>
                  <a:srgbClr val="FEFFF8"/>
                </a:solidFill>
                <a:latin typeface="Arial"/>
                <a:ea typeface="Arial"/>
                <a:cs typeface="Arial"/>
                <a:sym typeface="Arial"/>
              </a:rPr>
              <a:t> submitted an Annual Report</a:t>
            </a:r>
            <a:endParaRPr sz="1400" b="0" i="0" u="none" strike="noStrike" cap="none">
              <a:solidFill>
                <a:srgbClr val="000000"/>
              </a:solidFill>
              <a:latin typeface="Arial"/>
              <a:ea typeface="Arial"/>
              <a:cs typeface="Arial"/>
              <a:sym typeface="Arial"/>
            </a:endParaRPr>
          </a:p>
        </p:txBody>
      </p:sp>
      <p:sp>
        <p:nvSpPr>
          <p:cNvPr id="249" name="Google Shape;249;p15"/>
          <p:cNvSpPr txBox="1"/>
          <p:nvPr/>
        </p:nvSpPr>
        <p:spPr>
          <a:xfrm>
            <a:off x="1811923" y="946268"/>
            <a:ext cx="6912414" cy="1034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REPORTING:</a:t>
            </a:r>
            <a:endParaRPr sz="1400" b="0" i="0" u="none" strike="noStrike" cap="none">
              <a:solidFill>
                <a:srgbClr val="000000"/>
              </a:solidFill>
              <a:latin typeface="Arial"/>
              <a:ea typeface="Arial"/>
              <a:cs typeface="Arial"/>
              <a:sym typeface="Arial"/>
            </a:endParaRPr>
          </a:p>
        </p:txBody>
      </p:sp>
      <p:sp>
        <p:nvSpPr>
          <p:cNvPr id="250" name="Google Shape;250;p15"/>
          <p:cNvSpPr txBox="1"/>
          <p:nvPr/>
        </p:nvSpPr>
        <p:spPr>
          <a:xfrm>
            <a:off x="1811923" y="2392163"/>
            <a:ext cx="6823355" cy="1415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4200"/>
              <a:buFont typeface="Arial"/>
              <a:buNone/>
            </a:pPr>
            <a:r>
              <a:rPr lang="en-US" sz="4200" b="0" i="0" u="none" strike="noStrike" cap="none">
                <a:solidFill>
                  <a:srgbClr val="FEFFF8"/>
                </a:solidFill>
                <a:latin typeface="Spartan"/>
                <a:ea typeface="Spartan"/>
                <a:cs typeface="Spartan"/>
                <a:sym typeface="Spartan"/>
              </a:rPr>
              <a:t>Annual Implementation </a:t>
            </a:r>
            <a:r>
              <a:rPr lang="en-US" sz="4200">
                <a:solidFill>
                  <a:srgbClr val="FEFFF8"/>
                </a:solidFill>
                <a:latin typeface="Spartan"/>
                <a:ea typeface="Spartan"/>
                <a:cs typeface="Spartan"/>
                <a:sym typeface="Spartan"/>
              </a:rPr>
              <a:t>Reports</a:t>
            </a:r>
            <a:endParaRPr sz="1400" b="0" i="0" u="none" strike="noStrike" cap="none">
              <a:solidFill>
                <a:srgbClr val="000000"/>
              </a:solidFill>
              <a:latin typeface="Arial"/>
              <a:ea typeface="Arial"/>
              <a:cs typeface="Arial"/>
              <a:sym typeface="Arial"/>
            </a:endParaRPr>
          </a:p>
        </p:txBody>
      </p:sp>
      <p:pic>
        <p:nvPicPr>
          <p:cNvPr id="251" name="Google Shape;251;p15"/>
          <p:cNvPicPr preferRelativeResize="0"/>
          <p:nvPr/>
        </p:nvPicPr>
        <p:blipFill rotWithShape="1">
          <a:blip r:embed="rId4">
            <a:alphaModFix/>
          </a:blip>
          <a:srcRect/>
          <a:stretch/>
        </p:blipFill>
        <p:spPr>
          <a:xfrm>
            <a:off x="12924155" y="3429012"/>
            <a:ext cx="1552438" cy="15524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256"/>
        <p:cNvGrpSpPr/>
        <p:nvPr/>
      </p:nvGrpSpPr>
      <p:grpSpPr>
        <a:xfrm>
          <a:off x="0" y="0"/>
          <a:ext cx="0" cy="0"/>
          <a:chOff x="0" y="0"/>
          <a:chExt cx="0" cy="0"/>
        </a:xfrm>
      </p:grpSpPr>
      <p:sp>
        <p:nvSpPr>
          <p:cNvPr id="257" name="Google Shape;257;p16"/>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16"/>
          <p:cNvPicPr preferRelativeResize="0"/>
          <p:nvPr/>
        </p:nvPicPr>
        <p:blipFill rotWithShape="1">
          <a:blip r:embed="rId3">
            <a:alphaModFix/>
          </a:blip>
          <a:srcRect t="1516" b="1516"/>
          <a:stretch/>
        </p:blipFill>
        <p:spPr>
          <a:xfrm>
            <a:off x="1765205" y="4060332"/>
            <a:ext cx="6916791" cy="5197968"/>
          </a:xfrm>
          <a:prstGeom prst="rect">
            <a:avLst/>
          </a:prstGeom>
          <a:noFill/>
          <a:ln>
            <a:noFill/>
          </a:ln>
        </p:spPr>
      </p:pic>
      <p:sp>
        <p:nvSpPr>
          <p:cNvPr id="259" name="Google Shape;259;p16"/>
          <p:cNvSpPr txBox="1"/>
          <p:nvPr/>
        </p:nvSpPr>
        <p:spPr>
          <a:xfrm>
            <a:off x="10141449" y="5819140"/>
            <a:ext cx="7775477" cy="3948430"/>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In 2016, </a:t>
            </a:r>
            <a:r>
              <a:rPr lang="en-US" sz="2800" b="0" i="0" u="none" strike="noStrike" cap="none">
                <a:solidFill>
                  <a:srgbClr val="EFB41D"/>
                </a:solidFill>
                <a:latin typeface="Arial"/>
                <a:ea typeface="Arial"/>
                <a:cs typeface="Arial"/>
                <a:sym typeface="Arial"/>
              </a:rPr>
              <a:t>86%</a:t>
            </a:r>
            <a:r>
              <a:rPr lang="en-US" sz="2800" b="0" i="0" u="none" strike="noStrike" cap="none">
                <a:solidFill>
                  <a:srgbClr val="FEFFF8"/>
                </a:solidFill>
                <a:latin typeface="Arial"/>
                <a:ea typeface="Arial"/>
                <a:cs typeface="Arial"/>
                <a:sym typeface="Arial"/>
              </a:rPr>
              <a:t> of utilities did submit Water Loss Audit Reports.</a:t>
            </a:r>
            <a:endParaRPr sz="1400" b="0" i="0" u="none" strike="noStrike" cap="none">
              <a:solidFill>
                <a:srgbClr val="000000"/>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endParaRPr sz="2800" b="0" i="0" u="none" strike="noStrike" cap="none">
              <a:solidFill>
                <a:srgbClr val="FEFFF8"/>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In 2020, approximately </a:t>
            </a:r>
            <a:r>
              <a:rPr lang="en-US" sz="2800" b="0" i="0" u="none" strike="noStrike" cap="none">
                <a:solidFill>
                  <a:srgbClr val="EFB41D"/>
                </a:solidFill>
                <a:latin typeface="Arial"/>
                <a:ea typeface="Arial"/>
                <a:cs typeface="Arial"/>
                <a:sym typeface="Arial"/>
              </a:rPr>
              <a:t>99%</a:t>
            </a:r>
            <a:r>
              <a:rPr lang="en-US" sz="2800" b="0" i="0" u="none" strike="noStrike" cap="none">
                <a:solidFill>
                  <a:srgbClr val="FEFFF8"/>
                </a:solidFill>
                <a:latin typeface="Arial"/>
                <a:ea typeface="Arial"/>
                <a:cs typeface="Arial"/>
                <a:sym typeface="Arial"/>
              </a:rPr>
              <a:t> of utilities did submit Water Loss Audit Reports. However, </a:t>
            </a:r>
            <a:r>
              <a:rPr lang="en-US" sz="2800" b="0" i="0" u="none" strike="noStrike" cap="none">
                <a:solidFill>
                  <a:srgbClr val="EFB41D"/>
                </a:solidFill>
                <a:latin typeface="Arial"/>
                <a:ea typeface="Arial"/>
                <a:cs typeface="Arial"/>
                <a:sym typeface="Arial"/>
              </a:rPr>
              <a:t>30% of the reports were </a:t>
            </a:r>
            <a:r>
              <a:rPr lang="en-US" sz="2800">
                <a:solidFill>
                  <a:srgbClr val="EFB41D"/>
                </a:solidFill>
              </a:rPr>
              <a:t>removed</a:t>
            </a:r>
            <a:r>
              <a:rPr lang="en-US" sz="2800" b="0" i="0" u="none" strike="noStrike" cap="none">
                <a:solidFill>
                  <a:srgbClr val="FEFFF8"/>
                </a:solidFill>
                <a:latin typeface="Arial"/>
                <a:ea typeface="Arial"/>
                <a:cs typeface="Arial"/>
                <a:sym typeface="Arial"/>
              </a:rPr>
              <a:t> by the Texas Water Development Board (TWDB) for suspected errors or other problems.</a:t>
            </a:r>
            <a:endParaRPr sz="1400" b="0" i="0" u="none" strike="noStrike" cap="none">
              <a:solidFill>
                <a:srgbClr val="000000"/>
              </a:solidFill>
              <a:latin typeface="Arial"/>
              <a:ea typeface="Arial"/>
              <a:cs typeface="Arial"/>
              <a:sym typeface="Arial"/>
            </a:endParaRPr>
          </a:p>
        </p:txBody>
      </p:sp>
      <p:sp>
        <p:nvSpPr>
          <p:cNvPr id="260" name="Google Shape;260;p16"/>
          <p:cNvSpPr txBox="1"/>
          <p:nvPr/>
        </p:nvSpPr>
        <p:spPr>
          <a:xfrm>
            <a:off x="1811923" y="946268"/>
            <a:ext cx="6912414" cy="1034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REPORTING:</a:t>
            </a:r>
            <a:endParaRPr sz="1400" b="0" i="0" u="none" strike="noStrike" cap="none">
              <a:solidFill>
                <a:srgbClr val="000000"/>
              </a:solidFill>
              <a:latin typeface="Arial"/>
              <a:ea typeface="Arial"/>
              <a:cs typeface="Arial"/>
              <a:sym typeface="Arial"/>
            </a:endParaRPr>
          </a:p>
        </p:txBody>
      </p:sp>
      <p:sp>
        <p:nvSpPr>
          <p:cNvPr id="261" name="Google Shape;261;p16"/>
          <p:cNvSpPr txBox="1"/>
          <p:nvPr/>
        </p:nvSpPr>
        <p:spPr>
          <a:xfrm>
            <a:off x="10141449" y="967423"/>
            <a:ext cx="7117851" cy="179514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THE NUMBER OF UTILITIES SUBMITTING ANNUAL WATER</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LOSS AUDITS HAS </a:t>
            </a:r>
            <a:r>
              <a:rPr lang="en-US" sz="3800" b="0" i="0" u="none" strike="noStrike" cap="none">
                <a:solidFill>
                  <a:srgbClr val="D9C1BB"/>
                </a:solidFill>
                <a:latin typeface="Arial"/>
                <a:ea typeface="Arial"/>
                <a:cs typeface="Arial"/>
                <a:sym typeface="Arial"/>
              </a:rPr>
              <a:t>IMPROVED</a:t>
            </a:r>
            <a:endParaRPr sz="1400" b="0" i="0" u="none" strike="noStrike" cap="none">
              <a:solidFill>
                <a:srgbClr val="000000"/>
              </a:solidFill>
              <a:latin typeface="Arial"/>
              <a:ea typeface="Arial"/>
              <a:cs typeface="Arial"/>
              <a:sym typeface="Arial"/>
            </a:endParaRPr>
          </a:p>
        </p:txBody>
      </p:sp>
      <p:sp>
        <p:nvSpPr>
          <p:cNvPr id="262" name="Google Shape;262;p16"/>
          <p:cNvSpPr txBox="1"/>
          <p:nvPr/>
        </p:nvSpPr>
        <p:spPr>
          <a:xfrm>
            <a:off x="1811923" y="2392163"/>
            <a:ext cx="6823355" cy="70104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4200"/>
              <a:buFont typeface="Arial"/>
              <a:buNone/>
            </a:pPr>
            <a:r>
              <a:rPr lang="en-US" sz="4200" b="0" i="0" u="none" strike="noStrike" cap="none">
                <a:solidFill>
                  <a:srgbClr val="FEFFF8"/>
                </a:solidFill>
                <a:latin typeface="Spartan"/>
                <a:ea typeface="Spartan"/>
                <a:cs typeface="Spartan"/>
                <a:sym typeface="Spartan"/>
              </a:rPr>
              <a:t>Water Loss Audits</a:t>
            </a:r>
            <a:endParaRPr sz="1400" b="0" i="0" u="none" strike="noStrike" cap="none">
              <a:solidFill>
                <a:srgbClr val="000000"/>
              </a:solidFill>
              <a:latin typeface="Arial"/>
              <a:ea typeface="Arial"/>
              <a:cs typeface="Arial"/>
              <a:sym typeface="Arial"/>
            </a:endParaRPr>
          </a:p>
        </p:txBody>
      </p:sp>
      <p:pic>
        <p:nvPicPr>
          <p:cNvPr id="263" name="Google Shape;263;p16"/>
          <p:cNvPicPr preferRelativeResize="0"/>
          <p:nvPr/>
        </p:nvPicPr>
        <p:blipFill rotWithShape="1">
          <a:blip r:embed="rId4">
            <a:alphaModFix/>
          </a:blip>
          <a:srcRect/>
          <a:stretch/>
        </p:blipFill>
        <p:spPr>
          <a:xfrm>
            <a:off x="12924155" y="3279437"/>
            <a:ext cx="1552438" cy="15524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267"/>
        <p:cNvGrpSpPr/>
        <p:nvPr/>
      </p:nvGrpSpPr>
      <p:grpSpPr>
        <a:xfrm>
          <a:off x="0" y="0"/>
          <a:ext cx="0" cy="0"/>
          <a:chOff x="0" y="0"/>
          <a:chExt cx="0" cy="0"/>
        </a:xfrm>
      </p:grpSpPr>
      <p:sp>
        <p:nvSpPr>
          <p:cNvPr id="268" name="Google Shape;268;p17"/>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 name="Google Shape;269;p17"/>
          <p:cNvPicPr preferRelativeResize="0"/>
          <p:nvPr/>
        </p:nvPicPr>
        <p:blipFill rotWithShape="1">
          <a:blip r:embed="rId3">
            <a:alphaModFix/>
          </a:blip>
          <a:srcRect t="1516" b="1516"/>
          <a:stretch/>
        </p:blipFill>
        <p:spPr>
          <a:xfrm>
            <a:off x="1765205" y="4060332"/>
            <a:ext cx="6916791" cy="5197968"/>
          </a:xfrm>
          <a:prstGeom prst="rect">
            <a:avLst/>
          </a:prstGeom>
          <a:noFill/>
          <a:ln>
            <a:noFill/>
          </a:ln>
        </p:spPr>
      </p:pic>
      <p:sp>
        <p:nvSpPr>
          <p:cNvPr id="270" name="Google Shape;270;p17"/>
          <p:cNvSpPr txBox="1"/>
          <p:nvPr/>
        </p:nvSpPr>
        <p:spPr>
          <a:xfrm>
            <a:off x="10141449" y="7552690"/>
            <a:ext cx="7775477" cy="481330"/>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rgbClr val="000000"/>
              </a:buClr>
              <a:buSzPts val="2800"/>
              <a:buFont typeface="Arial"/>
              <a:buNone/>
            </a:pPr>
            <a:r>
              <a:rPr lang="en-US" sz="1050">
                <a:solidFill>
                  <a:srgbClr val="3C4043"/>
                </a:solidFill>
                <a:highlight>
                  <a:srgbClr val="FFFFFF"/>
                </a:highlight>
                <a:latin typeface="Roboto"/>
                <a:ea typeface="Roboto"/>
                <a:cs typeface="Roboto"/>
                <a:sym typeface="Roboto"/>
              </a:rPr>
              <a:t>The percentage of utilities posting their Water Conservation Plans online has decreased from 52% to 32%. But 75% of utilities put some water conservation information on their websites.</a:t>
            </a:r>
            <a:endParaRPr sz="1400" b="0" i="0" u="none" strike="noStrike" cap="none">
              <a:solidFill>
                <a:srgbClr val="000000"/>
              </a:solidFill>
              <a:latin typeface="Arial"/>
              <a:ea typeface="Arial"/>
              <a:cs typeface="Arial"/>
              <a:sym typeface="Arial"/>
            </a:endParaRPr>
          </a:p>
        </p:txBody>
      </p:sp>
      <p:sp>
        <p:nvSpPr>
          <p:cNvPr id="271" name="Google Shape;271;p17"/>
          <p:cNvSpPr txBox="1"/>
          <p:nvPr/>
        </p:nvSpPr>
        <p:spPr>
          <a:xfrm>
            <a:off x="1811923" y="946268"/>
            <a:ext cx="6912414" cy="209169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Online Public Accessibility </a:t>
            </a:r>
            <a:endParaRPr sz="1400" b="0" i="0" u="none" strike="noStrike" cap="none">
              <a:solidFill>
                <a:srgbClr val="000000"/>
              </a:solidFill>
              <a:latin typeface="Arial"/>
              <a:ea typeface="Arial"/>
              <a:cs typeface="Arial"/>
              <a:sym typeface="Arial"/>
            </a:endParaRPr>
          </a:p>
        </p:txBody>
      </p:sp>
      <p:sp>
        <p:nvSpPr>
          <p:cNvPr id="272" name="Google Shape;272;p17"/>
          <p:cNvSpPr txBox="1"/>
          <p:nvPr/>
        </p:nvSpPr>
        <p:spPr>
          <a:xfrm>
            <a:off x="10141449" y="1567498"/>
            <a:ext cx="7117851" cy="59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800"/>
              <a:buFont typeface="Arial"/>
              <a:buNone/>
            </a:pPr>
            <a:r>
              <a:rPr lang="en-US" sz="1050">
                <a:solidFill>
                  <a:srgbClr val="3C4043"/>
                </a:solidFill>
                <a:highlight>
                  <a:srgbClr val="FFFFFF"/>
                </a:highlight>
                <a:latin typeface="Roboto"/>
                <a:ea typeface="Roboto"/>
                <a:cs typeface="Roboto"/>
                <a:sym typeface="Roboto"/>
              </a:rPr>
              <a:t>Online Accessibility of Water Conservation Information to the Public Varies. </a:t>
            </a:r>
            <a:endParaRPr sz="1400" b="0" i="0" u="none" strike="noStrike" cap="none">
              <a:solidFill>
                <a:srgbClr val="000000"/>
              </a:solidFill>
              <a:latin typeface="Arial"/>
              <a:ea typeface="Arial"/>
              <a:cs typeface="Arial"/>
              <a:sym typeface="Arial"/>
            </a:endParaRPr>
          </a:p>
        </p:txBody>
      </p:sp>
      <p:pic>
        <p:nvPicPr>
          <p:cNvPr id="273" name="Google Shape;273;p17"/>
          <p:cNvPicPr preferRelativeResize="0"/>
          <p:nvPr/>
        </p:nvPicPr>
        <p:blipFill rotWithShape="1">
          <a:blip r:embed="rId4">
            <a:alphaModFix/>
          </a:blip>
          <a:srcRect/>
          <a:stretch/>
        </p:blipFill>
        <p:spPr>
          <a:xfrm>
            <a:off x="12924155" y="3429012"/>
            <a:ext cx="1552438" cy="15524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277"/>
        <p:cNvGrpSpPr/>
        <p:nvPr/>
      </p:nvGrpSpPr>
      <p:grpSpPr>
        <a:xfrm>
          <a:off x="0" y="0"/>
          <a:ext cx="0" cy="0"/>
          <a:chOff x="0" y="0"/>
          <a:chExt cx="0" cy="0"/>
        </a:xfrm>
      </p:grpSpPr>
      <p:sp>
        <p:nvSpPr>
          <p:cNvPr id="278" name="Google Shape;278;p18"/>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p18"/>
          <p:cNvPicPr preferRelativeResize="0"/>
          <p:nvPr/>
        </p:nvPicPr>
        <p:blipFill rotWithShape="1">
          <a:blip r:embed="rId3">
            <a:alphaModFix/>
          </a:blip>
          <a:srcRect t="2029" b="2029"/>
          <a:stretch/>
        </p:blipFill>
        <p:spPr>
          <a:xfrm>
            <a:off x="1765205" y="4060332"/>
            <a:ext cx="6916791" cy="5197968"/>
          </a:xfrm>
          <a:prstGeom prst="rect">
            <a:avLst/>
          </a:prstGeom>
          <a:noFill/>
          <a:ln>
            <a:noFill/>
          </a:ln>
        </p:spPr>
      </p:pic>
      <p:sp>
        <p:nvSpPr>
          <p:cNvPr id="280" name="Google Shape;280;p18"/>
          <p:cNvSpPr txBox="1"/>
          <p:nvPr/>
        </p:nvSpPr>
        <p:spPr>
          <a:xfrm>
            <a:off x="10141449" y="926900"/>
            <a:ext cx="7117851" cy="220662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500"/>
              <a:buFont typeface="Arial"/>
              <a:buNone/>
            </a:pPr>
            <a:r>
              <a:rPr lang="en-US" sz="3500" b="0" i="0" u="none" strike="noStrike" cap="none">
                <a:solidFill>
                  <a:srgbClr val="B9C953"/>
                </a:solidFill>
                <a:latin typeface="Arial"/>
                <a:ea typeface="Arial"/>
                <a:cs typeface="Arial"/>
                <a:sym typeface="Arial"/>
              </a:rPr>
              <a:t>THE PERCENTAGE OF UTILITIES MEETING OR EXCEEDING THEIR 5-YEAR WATER CONSERVATION GOAL </a:t>
            </a:r>
            <a:r>
              <a:rPr lang="en-US" sz="3500" b="0" i="0" u="none" strike="noStrike" cap="none">
                <a:solidFill>
                  <a:srgbClr val="D9C1BB"/>
                </a:solidFill>
                <a:latin typeface="Arial"/>
                <a:ea typeface="Arial"/>
                <a:cs typeface="Arial"/>
                <a:sym typeface="Arial"/>
              </a:rPr>
              <a:t>IMPROVED</a:t>
            </a:r>
            <a:endParaRPr sz="1400" b="0" i="0" u="none" strike="noStrike" cap="none">
              <a:solidFill>
                <a:srgbClr val="000000"/>
              </a:solidFill>
              <a:latin typeface="Arial"/>
              <a:ea typeface="Arial"/>
              <a:cs typeface="Arial"/>
              <a:sym typeface="Arial"/>
            </a:endParaRPr>
          </a:p>
        </p:txBody>
      </p:sp>
      <p:sp>
        <p:nvSpPr>
          <p:cNvPr id="281" name="Google Shape;281;p18"/>
          <p:cNvSpPr txBox="1"/>
          <p:nvPr/>
        </p:nvSpPr>
        <p:spPr>
          <a:xfrm>
            <a:off x="1769583" y="1718110"/>
            <a:ext cx="7374417" cy="1415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4200"/>
              <a:buFont typeface="Arial"/>
              <a:buNone/>
            </a:pPr>
            <a:r>
              <a:rPr lang="en-US" sz="4200" b="0" i="0" u="none" strike="noStrike" cap="none">
                <a:solidFill>
                  <a:srgbClr val="FEFFF8"/>
                </a:solidFill>
                <a:latin typeface="Spartan"/>
                <a:ea typeface="Spartan"/>
                <a:cs typeface="Spartan"/>
                <a:sym typeface="Spartan"/>
              </a:rPr>
              <a:t>MEETING 5 YEAR WATER CONSERVATION GOALS</a:t>
            </a:r>
            <a:endParaRPr sz="1400" b="0" i="0" u="none" strike="noStrike" cap="none">
              <a:solidFill>
                <a:srgbClr val="000000"/>
              </a:solidFill>
              <a:latin typeface="Arial"/>
              <a:ea typeface="Arial"/>
              <a:cs typeface="Arial"/>
              <a:sym typeface="Arial"/>
            </a:endParaRPr>
          </a:p>
        </p:txBody>
      </p:sp>
      <p:sp>
        <p:nvSpPr>
          <p:cNvPr id="282" name="Google Shape;282;p18"/>
          <p:cNvSpPr txBox="1"/>
          <p:nvPr/>
        </p:nvSpPr>
        <p:spPr>
          <a:xfrm>
            <a:off x="10141449" y="5805170"/>
            <a:ext cx="7117851" cy="3453130"/>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Between 2009-2014, </a:t>
            </a:r>
            <a:r>
              <a:rPr lang="en-US" sz="2800" b="0" i="0" u="none" strike="noStrike" cap="none">
                <a:solidFill>
                  <a:srgbClr val="EFB41D"/>
                </a:solidFill>
                <a:latin typeface="Arial"/>
                <a:ea typeface="Arial"/>
                <a:cs typeface="Arial"/>
                <a:sym typeface="Arial"/>
              </a:rPr>
              <a:t>60%</a:t>
            </a:r>
            <a:r>
              <a:rPr lang="en-US" sz="2800" b="0" i="0" u="none" strike="noStrike" cap="none">
                <a:solidFill>
                  <a:srgbClr val="FEFFF8"/>
                </a:solidFill>
                <a:latin typeface="Arial"/>
                <a:ea typeface="Arial"/>
                <a:cs typeface="Arial"/>
                <a:sym typeface="Arial"/>
              </a:rPr>
              <a:t> of mid and large utilities met or exceeded targets for water use reduction.</a:t>
            </a:r>
            <a:endParaRPr sz="1400" b="0" i="0" u="none" strike="noStrike" cap="none">
              <a:solidFill>
                <a:srgbClr val="000000"/>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endParaRPr sz="2800" b="0" i="0" u="none" strike="noStrike" cap="none">
              <a:solidFill>
                <a:srgbClr val="FEFFF8"/>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Between 2015-2019, </a:t>
            </a:r>
            <a:r>
              <a:rPr lang="en-US" sz="2800" b="0" i="0" u="none" strike="noStrike" cap="none">
                <a:solidFill>
                  <a:srgbClr val="EFB41D"/>
                </a:solidFill>
                <a:latin typeface="Arial"/>
                <a:ea typeface="Arial"/>
                <a:cs typeface="Arial"/>
                <a:sym typeface="Arial"/>
              </a:rPr>
              <a:t>66%</a:t>
            </a:r>
            <a:r>
              <a:rPr lang="en-US" sz="2800" b="0" i="0" u="none" strike="noStrike" cap="none">
                <a:solidFill>
                  <a:srgbClr val="FEFFF8"/>
                </a:solidFill>
                <a:latin typeface="Arial"/>
                <a:ea typeface="Arial"/>
                <a:cs typeface="Arial"/>
                <a:sym typeface="Arial"/>
              </a:rPr>
              <a:t> of mid and large utilities met or exceeded targets for water use reduction.</a:t>
            </a:r>
            <a:endParaRPr sz="1400" b="0" i="0" u="none" strike="noStrike" cap="none">
              <a:solidFill>
                <a:srgbClr val="000000"/>
              </a:solidFill>
              <a:latin typeface="Arial"/>
              <a:ea typeface="Arial"/>
              <a:cs typeface="Arial"/>
              <a:sym typeface="Arial"/>
            </a:endParaRPr>
          </a:p>
        </p:txBody>
      </p:sp>
      <p:pic>
        <p:nvPicPr>
          <p:cNvPr id="283" name="Google Shape;283;p18"/>
          <p:cNvPicPr preferRelativeResize="0"/>
          <p:nvPr/>
        </p:nvPicPr>
        <p:blipFill rotWithShape="1">
          <a:blip r:embed="rId4">
            <a:alphaModFix/>
          </a:blip>
          <a:srcRect/>
          <a:stretch/>
        </p:blipFill>
        <p:spPr>
          <a:xfrm>
            <a:off x="12823644" y="3592620"/>
            <a:ext cx="1753455" cy="17534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288"/>
        <p:cNvGrpSpPr/>
        <p:nvPr/>
      </p:nvGrpSpPr>
      <p:grpSpPr>
        <a:xfrm>
          <a:off x="0" y="0"/>
          <a:ext cx="0" cy="0"/>
          <a:chOff x="0" y="0"/>
          <a:chExt cx="0" cy="0"/>
        </a:xfrm>
      </p:grpSpPr>
      <p:sp>
        <p:nvSpPr>
          <p:cNvPr id="289" name="Google Shape;289;p19"/>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 name="Google Shape;290;p19"/>
          <p:cNvPicPr preferRelativeResize="0"/>
          <p:nvPr/>
        </p:nvPicPr>
        <p:blipFill rotWithShape="1">
          <a:blip r:embed="rId3">
            <a:alphaModFix/>
          </a:blip>
          <a:srcRect t="2029" b="2029"/>
          <a:stretch/>
        </p:blipFill>
        <p:spPr>
          <a:xfrm>
            <a:off x="1765205" y="4060332"/>
            <a:ext cx="6916791" cy="5197968"/>
          </a:xfrm>
          <a:prstGeom prst="rect">
            <a:avLst/>
          </a:prstGeom>
          <a:noFill/>
          <a:ln>
            <a:noFill/>
          </a:ln>
        </p:spPr>
      </p:pic>
      <p:sp>
        <p:nvSpPr>
          <p:cNvPr id="291" name="Google Shape;291;p19"/>
          <p:cNvSpPr txBox="1"/>
          <p:nvPr/>
        </p:nvSpPr>
        <p:spPr>
          <a:xfrm>
            <a:off x="10141449" y="926900"/>
            <a:ext cx="7117851" cy="220662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500"/>
              <a:buFont typeface="Arial"/>
              <a:buNone/>
            </a:pPr>
            <a:r>
              <a:rPr lang="en-US" sz="3500" b="0" i="0" u="none" strike="noStrike" cap="none">
                <a:solidFill>
                  <a:srgbClr val="B9C953"/>
                </a:solidFill>
                <a:latin typeface="Arial"/>
                <a:ea typeface="Arial"/>
                <a:cs typeface="Arial"/>
                <a:sym typeface="Arial"/>
              </a:rPr>
              <a:t>THE PERCENTAGE OF UTILITIES THAT HAVE A LOW GPCD OR SET STRONG CONSERVATION GOALS </a:t>
            </a:r>
            <a:r>
              <a:rPr lang="en-US" sz="3500" b="0" i="0" u="none" strike="noStrike" cap="none">
                <a:solidFill>
                  <a:srgbClr val="D9C1BB"/>
                </a:solidFill>
                <a:latin typeface="Arial"/>
                <a:ea typeface="Arial"/>
                <a:cs typeface="Arial"/>
                <a:sym typeface="Arial"/>
              </a:rPr>
              <a:t>IMPROVED</a:t>
            </a:r>
            <a:endParaRPr sz="1400" b="0" i="0" u="none" strike="noStrike" cap="none">
              <a:solidFill>
                <a:srgbClr val="000000"/>
              </a:solidFill>
              <a:latin typeface="Arial"/>
              <a:ea typeface="Arial"/>
              <a:cs typeface="Arial"/>
              <a:sym typeface="Arial"/>
            </a:endParaRPr>
          </a:p>
        </p:txBody>
      </p:sp>
      <p:sp>
        <p:nvSpPr>
          <p:cNvPr id="292" name="Google Shape;292;p19"/>
          <p:cNvSpPr txBox="1"/>
          <p:nvPr/>
        </p:nvSpPr>
        <p:spPr>
          <a:xfrm>
            <a:off x="1769583" y="1515525"/>
            <a:ext cx="7374417" cy="187452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5600"/>
              <a:buFont typeface="Arial"/>
              <a:buNone/>
            </a:pPr>
            <a:r>
              <a:rPr lang="en-US" sz="5600" b="0" i="0" u="none" strike="noStrike" cap="none">
                <a:solidFill>
                  <a:srgbClr val="FEFFF8"/>
                </a:solidFill>
                <a:latin typeface="Spartan"/>
                <a:ea typeface="Spartan"/>
                <a:cs typeface="Spartan"/>
                <a:sym typeface="Spartan"/>
              </a:rPr>
              <a:t>SETTING STRONG GOALS </a:t>
            </a:r>
            <a:endParaRPr sz="1400" b="0" i="0" u="none" strike="noStrike" cap="none">
              <a:solidFill>
                <a:srgbClr val="000000"/>
              </a:solidFill>
              <a:latin typeface="Arial"/>
              <a:ea typeface="Arial"/>
              <a:cs typeface="Arial"/>
              <a:sym typeface="Arial"/>
            </a:endParaRPr>
          </a:p>
        </p:txBody>
      </p:sp>
      <p:sp>
        <p:nvSpPr>
          <p:cNvPr id="293" name="Google Shape;293;p19"/>
          <p:cNvSpPr txBox="1"/>
          <p:nvPr/>
        </p:nvSpPr>
        <p:spPr>
          <a:xfrm>
            <a:off x="10141449" y="5795645"/>
            <a:ext cx="7117851" cy="3462655"/>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In 2016, </a:t>
            </a:r>
            <a:r>
              <a:rPr lang="en-US" sz="2800" b="0" i="0" u="none" strike="noStrike" cap="none">
                <a:solidFill>
                  <a:srgbClr val="EFB41D"/>
                </a:solidFill>
                <a:latin typeface="Arial"/>
                <a:ea typeface="Arial"/>
                <a:cs typeface="Arial"/>
                <a:sym typeface="Arial"/>
              </a:rPr>
              <a:t>29% </a:t>
            </a:r>
            <a:r>
              <a:rPr lang="en-US" sz="2800" b="0" i="0" u="none" strike="noStrike" cap="none">
                <a:solidFill>
                  <a:srgbClr val="FEFFF8"/>
                </a:solidFill>
                <a:latin typeface="Arial"/>
                <a:ea typeface="Arial"/>
                <a:cs typeface="Arial"/>
                <a:sym typeface="Arial"/>
              </a:rPr>
              <a:t>of mid and large utilities had achieved a low GPCD (125 or less) or set strong conservation goals (average annual reduction of greater than 1.25%).</a:t>
            </a:r>
            <a:endParaRPr sz="1400" b="0" i="0" u="none" strike="noStrike" cap="none">
              <a:solidFill>
                <a:srgbClr val="000000"/>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endParaRPr sz="2800" b="0" i="0" u="none" strike="noStrike" cap="none">
              <a:solidFill>
                <a:srgbClr val="FEFFF8"/>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In 2020, this percentage increased to </a:t>
            </a:r>
            <a:r>
              <a:rPr lang="en-US" sz="2800" b="0" i="0" u="none" strike="noStrike" cap="none">
                <a:solidFill>
                  <a:srgbClr val="EFB41D"/>
                </a:solidFill>
                <a:latin typeface="Arial"/>
                <a:ea typeface="Arial"/>
                <a:cs typeface="Arial"/>
                <a:sym typeface="Arial"/>
              </a:rPr>
              <a:t>46% </a:t>
            </a:r>
            <a:r>
              <a:rPr lang="en-US" sz="2800" b="0" i="0" u="none" strike="noStrike" cap="none">
                <a:solidFill>
                  <a:srgbClr val="FEFFF8"/>
                </a:solidFill>
                <a:latin typeface="Arial"/>
                <a:ea typeface="Arial"/>
                <a:cs typeface="Arial"/>
                <a:sym typeface="Arial"/>
              </a:rPr>
              <a:t>of mid and large utilities.</a:t>
            </a:r>
            <a:endParaRPr sz="1400" b="0" i="0" u="none" strike="noStrike" cap="none">
              <a:solidFill>
                <a:srgbClr val="000000"/>
              </a:solidFill>
              <a:latin typeface="Arial"/>
              <a:ea typeface="Arial"/>
              <a:cs typeface="Arial"/>
              <a:sym typeface="Arial"/>
            </a:endParaRPr>
          </a:p>
        </p:txBody>
      </p:sp>
      <p:pic>
        <p:nvPicPr>
          <p:cNvPr id="294" name="Google Shape;294;p19"/>
          <p:cNvPicPr preferRelativeResize="0"/>
          <p:nvPr/>
        </p:nvPicPr>
        <p:blipFill rotWithShape="1">
          <a:blip r:embed="rId4">
            <a:alphaModFix/>
          </a:blip>
          <a:srcRect/>
          <a:stretch/>
        </p:blipFill>
        <p:spPr>
          <a:xfrm>
            <a:off x="13142144" y="3466245"/>
            <a:ext cx="1753455" cy="17534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298"/>
        <p:cNvGrpSpPr/>
        <p:nvPr/>
      </p:nvGrpSpPr>
      <p:grpSpPr>
        <a:xfrm>
          <a:off x="0" y="0"/>
          <a:ext cx="0" cy="0"/>
          <a:chOff x="0" y="0"/>
          <a:chExt cx="0" cy="0"/>
        </a:xfrm>
      </p:grpSpPr>
      <p:sp>
        <p:nvSpPr>
          <p:cNvPr id="299" name="Google Shape;299;p20"/>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0" name="Google Shape;300;p20"/>
          <p:cNvPicPr preferRelativeResize="0"/>
          <p:nvPr/>
        </p:nvPicPr>
        <p:blipFill rotWithShape="1">
          <a:blip r:embed="rId3">
            <a:alphaModFix/>
          </a:blip>
          <a:srcRect t="6513" b="35036"/>
          <a:stretch/>
        </p:blipFill>
        <p:spPr>
          <a:xfrm>
            <a:off x="1765205" y="4060332"/>
            <a:ext cx="6916791" cy="5197968"/>
          </a:xfrm>
          <a:prstGeom prst="rect">
            <a:avLst/>
          </a:prstGeom>
          <a:noFill/>
          <a:ln>
            <a:noFill/>
          </a:ln>
        </p:spPr>
      </p:pic>
      <p:sp>
        <p:nvSpPr>
          <p:cNvPr id="301" name="Google Shape;301;p20"/>
          <p:cNvSpPr txBox="1"/>
          <p:nvPr/>
        </p:nvSpPr>
        <p:spPr>
          <a:xfrm>
            <a:off x="10141449" y="832603"/>
            <a:ext cx="7117851" cy="239522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WATER LOSS HAS BEEN A</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SIGNIFICANT ISSUE FOR UTILITIES ACROSS TEXAS AND IT IS </a:t>
            </a:r>
            <a:r>
              <a:rPr lang="en-US" sz="3800" b="0" i="0" u="none" strike="noStrike" cap="none">
                <a:solidFill>
                  <a:srgbClr val="D24C4C"/>
                </a:solidFill>
                <a:latin typeface="Arial"/>
                <a:ea typeface="Arial"/>
                <a:cs typeface="Arial"/>
                <a:sym typeface="Arial"/>
              </a:rPr>
              <a:t>NOT IMPROVING</a:t>
            </a:r>
            <a:endParaRPr sz="1400" b="0" i="0" u="none" strike="noStrike" cap="none">
              <a:solidFill>
                <a:srgbClr val="000000"/>
              </a:solidFill>
              <a:latin typeface="Arial"/>
              <a:ea typeface="Arial"/>
              <a:cs typeface="Arial"/>
              <a:sym typeface="Arial"/>
            </a:endParaRPr>
          </a:p>
        </p:txBody>
      </p:sp>
      <p:pic>
        <p:nvPicPr>
          <p:cNvPr id="302" name="Google Shape;302;p20"/>
          <p:cNvPicPr preferRelativeResize="0"/>
          <p:nvPr/>
        </p:nvPicPr>
        <p:blipFill rotWithShape="1">
          <a:blip r:embed="rId4">
            <a:alphaModFix/>
          </a:blip>
          <a:srcRect/>
          <a:stretch/>
        </p:blipFill>
        <p:spPr>
          <a:xfrm>
            <a:off x="13051401" y="3775441"/>
            <a:ext cx="1297946" cy="1368059"/>
          </a:xfrm>
          <a:prstGeom prst="rect">
            <a:avLst/>
          </a:prstGeom>
          <a:noFill/>
          <a:ln>
            <a:noFill/>
          </a:ln>
        </p:spPr>
      </p:pic>
      <p:sp>
        <p:nvSpPr>
          <p:cNvPr id="303" name="Google Shape;303;p20"/>
          <p:cNvSpPr txBox="1"/>
          <p:nvPr/>
        </p:nvSpPr>
        <p:spPr>
          <a:xfrm>
            <a:off x="1769583" y="946268"/>
            <a:ext cx="6912414" cy="1034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WATER LOSS</a:t>
            </a:r>
            <a:endParaRPr sz="1400" b="0" i="0" u="none" strike="noStrike" cap="none">
              <a:solidFill>
                <a:srgbClr val="000000"/>
              </a:solidFill>
              <a:latin typeface="Arial"/>
              <a:ea typeface="Arial"/>
              <a:cs typeface="Arial"/>
              <a:sym typeface="Arial"/>
            </a:endParaRPr>
          </a:p>
        </p:txBody>
      </p:sp>
      <p:sp>
        <p:nvSpPr>
          <p:cNvPr id="304" name="Google Shape;304;p20"/>
          <p:cNvSpPr txBox="1"/>
          <p:nvPr/>
        </p:nvSpPr>
        <p:spPr>
          <a:xfrm>
            <a:off x="10141449" y="5974332"/>
            <a:ext cx="7117851" cy="3453130"/>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In 2016, approximately </a:t>
            </a:r>
            <a:r>
              <a:rPr lang="en-US" sz="2800" b="0" i="0" u="none" strike="noStrike" cap="none">
                <a:solidFill>
                  <a:srgbClr val="EFB41D"/>
                </a:solidFill>
                <a:latin typeface="Arial"/>
                <a:ea typeface="Arial"/>
                <a:cs typeface="Arial"/>
                <a:sym typeface="Arial"/>
              </a:rPr>
              <a:t>42%</a:t>
            </a:r>
            <a:r>
              <a:rPr lang="en-US" sz="2800" b="0" i="0" u="none" strike="noStrike" cap="none">
                <a:solidFill>
                  <a:srgbClr val="FEFFF8"/>
                </a:solidFill>
                <a:latin typeface="Arial"/>
                <a:ea typeface="Arial"/>
                <a:cs typeface="Arial"/>
                <a:sym typeface="Arial"/>
              </a:rPr>
              <a:t> of all utilities reported a loss of more than 10%.</a:t>
            </a:r>
            <a:endParaRPr sz="1400" b="0" i="0" u="none" strike="noStrike" cap="none">
              <a:solidFill>
                <a:srgbClr val="000000"/>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endParaRPr sz="2800" b="0" i="0" u="none" strike="noStrike" cap="none">
              <a:solidFill>
                <a:srgbClr val="FEFFF8"/>
              </a:solidFill>
              <a:latin typeface="Arial"/>
              <a:ea typeface="Arial"/>
              <a:cs typeface="Arial"/>
              <a:sym typeface="Arial"/>
            </a:endParaRPr>
          </a:p>
          <a:p>
            <a:pPr marL="0" marR="0" lvl="0" indent="0" algn="l" rtl="0">
              <a:lnSpc>
                <a:spcPct val="139964"/>
              </a:lnSpc>
              <a:spcBef>
                <a:spcPts val="0"/>
              </a:spcBef>
              <a:spcAft>
                <a:spcPts val="0"/>
              </a:spcAft>
              <a:buClr>
                <a:srgbClr val="000000"/>
              </a:buClr>
              <a:buSzPts val="2800"/>
              <a:buFont typeface="Arial"/>
              <a:buNone/>
            </a:pPr>
            <a:r>
              <a:rPr lang="en-US" sz="2800" b="0" i="0" u="none" strike="noStrike" cap="none">
                <a:solidFill>
                  <a:srgbClr val="FEFFF8"/>
                </a:solidFill>
                <a:latin typeface="Arial"/>
                <a:ea typeface="Arial"/>
                <a:cs typeface="Arial"/>
                <a:sym typeface="Arial"/>
              </a:rPr>
              <a:t>In 2020, </a:t>
            </a:r>
            <a:r>
              <a:rPr lang="en-US" sz="2800" b="0" i="0" u="none" strike="noStrike" cap="none">
                <a:solidFill>
                  <a:srgbClr val="EFB41D"/>
                </a:solidFill>
                <a:latin typeface="Arial"/>
                <a:ea typeface="Arial"/>
                <a:cs typeface="Arial"/>
                <a:sym typeface="Arial"/>
              </a:rPr>
              <a:t>48% </a:t>
            </a:r>
            <a:r>
              <a:rPr lang="en-US" sz="2800" b="0" i="0" u="none" strike="noStrike" cap="none">
                <a:solidFill>
                  <a:srgbClr val="FEFFF8"/>
                </a:solidFill>
                <a:latin typeface="Arial"/>
                <a:ea typeface="Arial"/>
                <a:cs typeface="Arial"/>
                <a:sym typeface="Arial"/>
              </a:rPr>
              <a:t>of all utilities reported a loss of more than 10%. Average percent water loss has increased by 3% since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b="29174"/>
          <a:stretch/>
        </p:blipFill>
        <p:spPr>
          <a:xfrm>
            <a:off x="4222091" y="1185302"/>
            <a:ext cx="14422705" cy="7916396"/>
          </a:xfrm>
          <a:prstGeom prst="rect">
            <a:avLst/>
          </a:prstGeom>
          <a:noFill/>
          <a:ln>
            <a:noFill/>
          </a:ln>
        </p:spPr>
      </p:pic>
      <p:grpSp>
        <p:nvGrpSpPr>
          <p:cNvPr id="105" name="Google Shape;105;p2"/>
          <p:cNvGrpSpPr/>
          <p:nvPr/>
        </p:nvGrpSpPr>
        <p:grpSpPr>
          <a:xfrm>
            <a:off x="1028700" y="-619293"/>
            <a:ext cx="8385423" cy="8938800"/>
            <a:chOff x="0" y="0"/>
            <a:chExt cx="11180564" cy="11918400"/>
          </a:xfrm>
        </p:grpSpPr>
        <p:sp>
          <p:nvSpPr>
            <p:cNvPr id="106" name="Google Shape;106;p2"/>
            <p:cNvSpPr/>
            <p:nvPr/>
          </p:nvSpPr>
          <p:spPr>
            <a:xfrm>
              <a:off x="0" y="0"/>
              <a:ext cx="11180564" cy="11918400"/>
            </a:xfrm>
            <a:prstGeom prst="rect">
              <a:avLst/>
            </a:prstGeom>
            <a:solidFill>
              <a:srgbClr val="005F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a:off x="982006" y="1694973"/>
              <a:ext cx="9216551" cy="134747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AGENDA</a:t>
              </a:r>
              <a:endParaRPr sz="1400" b="0" i="0" u="none" strike="noStrike" cap="none">
                <a:solidFill>
                  <a:srgbClr val="000000"/>
                </a:solidFill>
                <a:latin typeface="Arial"/>
                <a:ea typeface="Arial"/>
                <a:cs typeface="Arial"/>
                <a:sym typeface="Arial"/>
              </a:endParaRPr>
            </a:p>
          </p:txBody>
        </p:sp>
        <p:sp>
          <p:nvSpPr>
            <p:cNvPr id="108" name="Google Shape;108;p2"/>
            <p:cNvSpPr txBox="1"/>
            <p:nvPr/>
          </p:nvSpPr>
          <p:spPr>
            <a:xfrm>
              <a:off x="982000" y="4057257"/>
              <a:ext cx="9214800" cy="6845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8AD3CB"/>
                  </a:solidFill>
                  <a:latin typeface="Arial"/>
                  <a:ea typeface="Arial"/>
                  <a:cs typeface="Arial"/>
                  <a:sym typeface="Arial"/>
                </a:rPr>
                <a:t>Logistics and Introduction</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8AD3CB"/>
                  </a:solidFill>
                  <a:latin typeface="Arial"/>
                  <a:ea typeface="Arial"/>
                  <a:cs typeface="Arial"/>
                  <a:sym typeface="Arial"/>
                </a:rPr>
                <a:t>About Texas Living Waters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8AD3CB"/>
                  </a:solidFill>
                  <a:latin typeface="Arial"/>
                  <a:ea typeface="Arial"/>
                  <a:cs typeface="Arial"/>
                  <a:sym typeface="Arial"/>
                </a:rPr>
                <a:t>Introduction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8AD3CB"/>
                  </a:solidFill>
                  <a:latin typeface="Arial"/>
                  <a:ea typeface="Arial"/>
                  <a:cs typeface="Arial"/>
                  <a:sym typeface="Arial"/>
                </a:rPr>
                <a:t>Methodology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8AD3CB"/>
                  </a:solidFill>
                  <a:latin typeface="Arial"/>
                  <a:ea typeface="Arial"/>
                  <a:cs typeface="Arial"/>
                  <a:sym typeface="Arial"/>
                </a:rPr>
                <a:t>Key Findings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8AD3CB"/>
                  </a:solidFill>
                  <a:latin typeface="Arial"/>
                  <a:ea typeface="Arial"/>
                  <a:cs typeface="Arial"/>
                  <a:sym typeface="Arial"/>
                </a:rPr>
                <a:t>Recommendations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8AD3CB"/>
                  </a:solidFill>
                  <a:latin typeface="Arial"/>
                  <a:ea typeface="Arial"/>
                  <a:cs typeface="Arial"/>
                  <a:sym typeface="Arial"/>
                </a:rPr>
                <a:t>Questions and Comments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308"/>
        <p:cNvGrpSpPr/>
        <p:nvPr/>
      </p:nvGrpSpPr>
      <p:grpSpPr>
        <a:xfrm>
          <a:off x="0" y="0"/>
          <a:ext cx="0" cy="0"/>
          <a:chOff x="0" y="0"/>
          <a:chExt cx="0" cy="0"/>
        </a:xfrm>
      </p:grpSpPr>
      <p:sp>
        <p:nvSpPr>
          <p:cNvPr id="309" name="Google Shape;309;p21"/>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0" name="Google Shape;310;p21"/>
          <p:cNvPicPr preferRelativeResize="0"/>
          <p:nvPr/>
        </p:nvPicPr>
        <p:blipFill rotWithShape="1">
          <a:blip r:embed="rId3">
            <a:alphaModFix/>
          </a:blip>
          <a:srcRect t="1689" b="1689"/>
          <a:stretch/>
        </p:blipFill>
        <p:spPr>
          <a:xfrm>
            <a:off x="1765205" y="4060332"/>
            <a:ext cx="6916791" cy="5197968"/>
          </a:xfrm>
          <a:prstGeom prst="rect">
            <a:avLst/>
          </a:prstGeom>
          <a:noFill/>
          <a:ln>
            <a:noFill/>
          </a:ln>
        </p:spPr>
      </p:pic>
      <p:sp>
        <p:nvSpPr>
          <p:cNvPr id="311" name="Google Shape;311;p21"/>
          <p:cNvSpPr txBox="1"/>
          <p:nvPr/>
        </p:nvSpPr>
        <p:spPr>
          <a:xfrm>
            <a:off x="10141449" y="832603"/>
            <a:ext cx="7117851" cy="239522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THE NUMBER OF IMPLEMENTED</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BMPS BY UTILITIES HAS </a:t>
            </a:r>
            <a:r>
              <a:rPr lang="en-US" sz="3800" b="0" i="0" u="none" strike="noStrike" cap="none">
                <a:solidFill>
                  <a:srgbClr val="FFFFFF"/>
                </a:solidFill>
                <a:latin typeface="Arial"/>
                <a:ea typeface="Arial"/>
                <a:cs typeface="Arial"/>
                <a:sym typeface="Arial"/>
              </a:rPr>
              <a:t>IMPROVED SLIGHTLY.</a:t>
            </a:r>
            <a:endParaRPr sz="1400" b="0" i="0" u="none" strike="noStrike" cap="none">
              <a:solidFill>
                <a:srgbClr val="000000"/>
              </a:solidFill>
              <a:latin typeface="Arial"/>
              <a:ea typeface="Arial"/>
              <a:cs typeface="Arial"/>
              <a:sym typeface="Arial"/>
            </a:endParaRPr>
          </a:p>
        </p:txBody>
      </p:sp>
      <p:sp>
        <p:nvSpPr>
          <p:cNvPr id="312" name="Google Shape;312;p21"/>
          <p:cNvSpPr txBox="1"/>
          <p:nvPr/>
        </p:nvSpPr>
        <p:spPr>
          <a:xfrm>
            <a:off x="1769583" y="974843"/>
            <a:ext cx="6912414" cy="284416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4200"/>
              <a:buFont typeface="Arial"/>
              <a:buNone/>
            </a:pPr>
            <a:r>
              <a:rPr lang="en-US" sz="4200" b="0" i="0" u="none" strike="noStrike" cap="none">
                <a:solidFill>
                  <a:srgbClr val="FEFFF8"/>
                </a:solidFill>
                <a:latin typeface="Spartan"/>
                <a:ea typeface="Spartan"/>
                <a:cs typeface="Spartan"/>
                <a:sym typeface="Spartan"/>
              </a:rPr>
              <a:t>MUNICIPAL CONSERVATION BEST MANAGEMENT PRACTICES (BMP)</a:t>
            </a:r>
            <a:endParaRPr sz="1400" b="0" i="0" u="none" strike="noStrike" cap="none">
              <a:solidFill>
                <a:srgbClr val="000000"/>
              </a:solidFill>
              <a:latin typeface="Arial"/>
              <a:ea typeface="Arial"/>
              <a:cs typeface="Arial"/>
              <a:sym typeface="Arial"/>
            </a:endParaRPr>
          </a:p>
        </p:txBody>
      </p:sp>
      <p:sp>
        <p:nvSpPr>
          <p:cNvPr id="313" name="Google Shape;313;p21"/>
          <p:cNvSpPr txBox="1"/>
          <p:nvPr/>
        </p:nvSpPr>
        <p:spPr>
          <a:xfrm>
            <a:off x="10141449" y="6634097"/>
            <a:ext cx="7470151" cy="21240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FFFFF"/>
                </a:solidFill>
                <a:latin typeface="Arial"/>
                <a:ea typeface="Arial"/>
                <a:cs typeface="Arial"/>
                <a:sym typeface="Arial"/>
              </a:rPr>
              <a:t>The number of implemented BMPs,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FFFFF"/>
                </a:solidFill>
                <a:latin typeface="Arial"/>
                <a:ea typeface="Arial"/>
                <a:cs typeface="Arial"/>
                <a:sym typeface="Arial"/>
              </a:rPr>
              <a:t>the average for all utilities has increased by approximately </a:t>
            </a:r>
            <a:r>
              <a:rPr lang="en-US" sz="3000" b="0" i="0" u="none" strike="noStrike" cap="none">
                <a:solidFill>
                  <a:srgbClr val="EFB41D"/>
                </a:solidFill>
                <a:latin typeface="Arial"/>
                <a:ea typeface="Arial"/>
                <a:cs typeface="Arial"/>
                <a:sym typeface="Arial"/>
              </a:rPr>
              <a:t>1 BMP</a:t>
            </a:r>
            <a:r>
              <a:rPr lang="en-US" sz="3000" b="0" i="0" u="none" strike="noStrike" cap="none">
                <a:solidFill>
                  <a:srgbClr val="FFFFFF"/>
                </a:solidFill>
                <a:latin typeface="Arial"/>
                <a:ea typeface="Arial"/>
                <a:cs typeface="Arial"/>
                <a:sym typeface="Arial"/>
              </a:rPr>
              <a:t> (out of a list of 23 BMPs). </a:t>
            </a:r>
            <a:endParaRPr sz="1400" b="0" i="0" u="none" strike="noStrike" cap="none">
              <a:solidFill>
                <a:srgbClr val="000000"/>
              </a:solidFill>
              <a:latin typeface="Arial"/>
              <a:ea typeface="Arial"/>
              <a:cs typeface="Arial"/>
              <a:sym typeface="Arial"/>
            </a:endParaRPr>
          </a:p>
        </p:txBody>
      </p:sp>
      <p:pic>
        <p:nvPicPr>
          <p:cNvPr id="314" name="Google Shape;314;p21"/>
          <p:cNvPicPr preferRelativeResize="0"/>
          <p:nvPr/>
        </p:nvPicPr>
        <p:blipFill rotWithShape="1">
          <a:blip r:embed="rId4">
            <a:alphaModFix/>
          </a:blip>
          <a:srcRect/>
          <a:stretch/>
        </p:blipFill>
        <p:spPr>
          <a:xfrm>
            <a:off x="12924155" y="3667262"/>
            <a:ext cx="1552438" cy="15524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318"/>
        <p:cNvGrpSpPr/>
        <p:nvPr/>
      </p:nvGrpSpPr>
      <p:grpSpPr>
        <a:xfrm>
          <a:off x="0" y="0"/>
          <a:ext cx="0" cy="0"/>
          <a:chOff x="0" y="0"/>
          <a:chExt cx="0" cy="0"/>
        </a:xfrm>
      </p:grpSpPr>
      <p:sp>
        <p:nvSpPr>
          <p:cNvPr id="319" name="Google Shape;319;p22"/>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p22"/>
          <p:cNvPicPr preferRelativeResize="0"/>
          <p:nvPr/>
        </p:nvPicPr>
        <p:blipFill rotWithShape="1">
          <a:blip r:embed="rId3">
            <a:alphaModFix/>
          </a:blip>
          <a:srcRect t="1775" b="1775"/>
          <a:stretch/>
        </p:blipFill>
        <p:spPr>
          <a:xfrm>
            <a:off x="1765205" y="4060332"/>
            <a:ext cx="6916791" cy="5197968"/>
          </a:xfrm>
          <a:prstGeom prst="rect">
            <a:avLst/>
          </a:prstGeom>
          <a:noFill/>
          <a:ln>
            <a:noFill/>
          </a:ln>
        </p:spPr>
      </p:pic>
      <p:sp>
        <p:nvSpPr>
          <p:cNvPr id="321" name="Google Shape;321;p22"/>
          <p:cNvSpPr txBox="1"/>
          <p:nvPr/>
        </p:nvSpPr>
        <p:spPr>
          <a:xfrm>
            <a:off x="10141449" y="832603"/>
            <a:ext cx="7117851" cy="239522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800"/>
              <a:buFont typeface="Arial"/>
              <a:buNone/>
            </a:pPr>
            <a:r>
              <a:rPr lang="en-US" sz="3800" b="0" i="0" u="none" strike="noStrike" cap="none">
                <a:solidFill>
                  <a:srgbClr val="B9C953"/>
                </a:solidFill>
                <a:latin typeface="Arial"/>
                <a:ea typeface="Arial"/>
                <a:cs typeface="Arial"/>
                <a:sym typeface="Arial"/>
              </a:rPr>
              <a:t>THE PERCENTAGE OF UTILITIES THAT ADOPTED  ON OUTDOOR WATERING RESTRICTIONS</a:t>
            </a:r>
            <a:r>
              <a:rPr lang="en-US" sz="3800" b="0" i="0" u="none" strike="noStrike" cap="none">
                <a:solidFill>
                  <a:srgbClr val="D24C4C"/>
                </a:solidFill>
                <a:latin typeface="Arial"/>
                <a:ea typeface="Arial"/>
                <a:cs typeface="Arial"/>
                <a:sym typeface="Arial"/>
              </a:rPr>
              <a:t> </a:t>
            </a:r>
            <a:r>
              <a:rPr lang="en-US" sz="3800" b="0" i="0" u="none" strike="noStrike" cap="none">
                <a:solidFill>
                  <a:srgbClr val="FEFFF8"/>
                </a:solidFill>
                <a:latin typeface="Arial"/>
                <a:ea typeface="Arial"/>
                <a:cs typeface="Arial"/>
                <a:sym typeface="Arial"/>
              </a:rPr>
              <a:t>INCREASED</a:t>
            </a:r>
            <a:endParaRPr sz="1400" b="0" i="0" u="none" strike="noStrike" cap="none">
              <a:solidFill>
                <a:srgbClr val="000000"/>
              </a:solidFill>
              <a:latin typeface="Arial"/>
              <a:ea typeface="Arial"/>
              <a:cs typeface="Arial"/>
              <a:sym typeface="Arial"/>
            </a:endParaRPr>
          </a:p>
        </p:txBody>
      </p:sp>
      <p:sp>
        <p:nvSpPr>
          <p:cNvPr id="322" name="Google Shape;322;p22"/>
          <p:cNvSpPr txBox="1"/>
          <p:nvPr/>
        </p:nvSpPr>
        <p:spPr>
          <a:xfrm>
            <a:off x="1769583" y="974843"/>
            <a:ext cx="6912414" cy="243268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4800"/>
              <a:buFont typeface="Arial"/>
              <a:buNone/>
            </a:pPr>
            <a:r>
              <a:rPr lang="en-US" sz="4800" b="0" i="0" u="none" strike="noStrike" cap="none">
                <a:solidFill>
                  <a:srgbClr val="FEFFF8"/>
                </a:solidFill>
                <a:latin typeface="Spartan"/>
                <a:ea typeface="Spartan"/>
                <a:cs typeface="Spartan"/>
                <a:sym typeface="Spartan"/>
              </a:rPr>
              <a:t>OUTDOOR WATERING RESTRICTIONS</a:t>
            </a:r>
            <a:endParaRPr sz="1400" b="0" i="0" u="none" strike="noStrike" cap="none">
              <a:solidFill>
                <a:srgbClr val="000000"/>
              </a:solidFill>
              <a:latin typeface="Arial"/>
              <a:ea typeface="Arial"/>
              <a:cs typeface="Arial"/>
              <a:sym typeface="Arial"/>
            </a:endParaRPr>
          </a:p>
        </p:txBody>
      </p:sp>
      <p:sp>
        <p:nvSpPr>
          <p:cNvPr id="323" name="Google Shape;323;p22"/>
          <p:cNvSpPr txBox="1"/>
          <p:nvPr/>
        </p:nvSpPr>
        <p:spPr>
          <a:xfrm>
            <a:off x="10141449" y="5300597"/>
            <a:ext cx="7117851" cy="47910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EFFF8"/>
                </a:solidFill>
                <a:latin typeface="Arial"/>
                <a:ea typeface="Arial"/>
                <a:cs typeface="Arial"/>
                <a:sym typeface="Arial"/>
              </a:rPr>
              <a:t>In 2016, </a:t>
            </a:r>
            <a:r>
              <a:rPr lang="en-US" sz="3000" b="0" i="0" u="none" strike="noStrike" cap="none">
                <a:solidFill>
                  <a:srgbClr val="EFB41D"/>
                </a:solidFill>
                <a:latin typeface="Arial"/>
                <a:ea typeface="Arial"/>
                <a:cs typeface="Arial"/>
                <a:sym typeface="Arial"/>
              </a:rPr>
              <a:t>15%</a:t>
            </a:r>
            <a:r>
              <a:rPr lang="en-US" sz="3000" b="0" i="0" u="none" strike="noStrike" cap="none">
                <a:solidFill>
                  <a:srgbClr val="FEFFF8"/>
                </a:solidFill>
                <a:latin typeface="Arial"/>
                <a:ea typeface="Arial"/>
                <a:cs typeface="Arial"/>
                <a:sym typeface="Arial"/>
              </a:rPr>
              <a:t> of large and medium-size utilities limited outdoor watering to no more than once-per-week or twice-a-week.</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000"/>
              <a:buFont typeface="Arial"/>
              <a:buNone/>
            </a:pPr>
            <a:endParaRPr sz="3000" b="0" i="0" u="none" strike="noStrike" cap="none">
              <a:solidFill>
                <a:srgbClr val="FEFFF8"/>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EFFF8"/>
                </a:solidFill>
                <a:latin typeface="Arial"/>
                <a:ea typeface="Arial"/>
                <a:cs typeface="Arial"/>
                <a:sym typeface="Arial"/>
              </a:rPr>
              <a:t>In 2020, </a:t>
            </a:r>
            <a:r>
              <a:rPr lang="en-US" sz="3000" b="0" i="0" u="none" strike="noStrike" cap="none">
                <a:solidFill>
                  <a:srgbClr val="EFB41D"/>
                </a:solidFill>
                <a:latin typeface="Arial"/>
                <a:ea typeface="Arial"/>
                <a:cs typeface="Arial"/>
                <a:sym typeface="Arial"/>
              </a:rPr>
              <a:t>23% </a:t>
            </a:r>
            <a:r>
              <a:rPr lang="en-US" sz="3000" b="0" i="0" u="none" strike="noStrike" cap="none">
                <a:solidFill>
                  <a:srgbClr val="FEFFF8"/>
                </a:solidFill>
                <a:latin typeface="Arial"/>
                <a:ea typeface="Arial"/>
                <a:cs typeface="Arial"/>
                <a:sym typeface="Arial"/>
              </a:rPr>
              <a:t>of large and medium-size utilities limited outdoor watering to no more than once-per-week or twice-a-week.</a:t>
            </a:r>
            <a:endParaRPr sz="1400" b="0" i="0" u="none" strike="noStrike" cap="none">
              <a:solidFill>
                <a:srgbClr val="000000"/>
              </a:solidFill>
              <a:latin typeface="Arial"/>
              <a:ea typeface="Arial"/>
              <a:cs typeface="Arial"/>
              <a:sym typeface="Arial"/>
            </a:endParaRPr>
          </a:p>
        </p:txBody>
      </p:sp>
      <p:pic>
        <p:nvPicPr>
          <p:cNvPr id="324" name="Google Shape;324;p22"/>
          <p:cNvPicPr preferRelativeResize="0"/>
          <p:nvPr/>
        </p:nvPicPr>
        <p:blipFill rotWithShape="1">
          <a:blip r:embed="rId4">
            <a:alphaModFix/>
          </a:blip>
          <a:srcRect/>
          <a:stretch/>
        </p:blipFill>
        <p:spPr>
          <a:xfrm>
            <a:off x="13048197" y="3559928"/>
            <a:ext cx="1753455" cy="17534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328"/>
        <p:cNvGrpSpPr/>
        <p:nvPr/>
      </p:nvGrpSpPr>
      <p:grpSpPr>
        <a:xfrm>
          <a:off x="0" y="0"/>
          <a:ext cx="0" cy="0"/>
          <a:chOff x="0" y="0"/>
          <a:chExt cx="0" cy="0"/>
        </a:xfrm>
      </p:grpSpPr>
      <p:sp>
        <p:nvSpPr>
          <p:cNvPr id="329" name="Google Shape;329;p23"/>
          <p:cNvSpPr/>
          <p:nvPr/>
        </p:nvSpPr>
        <p:spPr>
          <a:xfrm>
            <a:off x="1028700" y="-335920"/>
            <a:ext cx="8385423" cy="10958840"/>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Google Shape;330;p23"/>
          <p:cNvPicPr preferRelativeResize="0"/>
          <p:nvPr/>
        </p:nvPicPr>
        <p:blipFill rotWithShape="1">
          <a:blip r:embed="rId3">
            <a:alphaModFix/>
          </a:blip>
          <a:srcRect t="1689" b="1689"/>
          <a:stretch/>
        </p:blipFill>
        <p:spPr>
          <a:xfrm>
            <a:off x="1765205" y="4060332"/>
            <a:ext cx="6916791" cy="5197968"/>
          </a:xfrm>
          <a:prstGeom prst="rect">
            <a:avLst/>
          </a:prstGeom>
          <a:noFill/>
          <a:ln>
            <a:noFill/>
          </a:ln>
        </p:spPr>
      </p:pic>
      <p:sp>
        <p:nvSpPr>
          <p:cNvPr id="331" name="Google Shape;331;p23"/>
          <p:cNvSpPr txBox="1"/>
          <p:nvPr/>
        </p:nvSpPr>
        <p:spPr>
          <a:xfrm>
            <a:off x="10141450" y="889125"/>
            <a:ext cx="7489800" cy="228210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Clr>
                <a:srgbClr val="000000"/>
              </a:buClr>
              <a:buSzPts val="3600"/>
              <a:buFont typeface="Arial"/>
              <a:buNone/>
            </a:pPr>
            <a:r>
              <a:rPr lang="en-US" sz="3600">
                <a:solidFill>
                  <a:srgbClr val="B9C953"/>
                </a:solidFill>
              </a:rPr>
              <a:t>A MAJORITY OF WATER UTILITIES IN THE STATE COULD BE SENDING A STRONGER </a:t>
            </a:r>
            <a:r>
              <a:rPr lang="en-US" sz="3600" b="0" i="0" u="none" strike="noStrike" cap="none">
                <a:solidFill>
                  <a:srgbClr val="B9C953"/>
                </a:solidFill>
                <a:latin typeface="Arial"/>
                <a:ea typeface="Arial"/>
                <a:cs typeface="Arial"/>
                <a:sym typeface="Arial"/>
              </a:rPr>
              <a:t>“</a:t>
            </a:r>
            <a:r>
              <a:rPr lang="en-US" sz="3600">
                <a:solidFill>
                  <a:srgbClr val="B9C953"/>
                </a:solidFill>
              </a:rPr>
              <a:t>CONSERVATION PRICING SIGNAL</a:t>
            </a:r>
            <a:r>
              <a:rPr lang="en-US" sz="3600" b="0" i="0" u="none" strike="noStrike" cap="none">
                <a:solidFill>
                  <a:srgbClr val="B9C953"/>
                </a:solidFill>
                <a:latin typeface="Arial"/>
                <a:ea typeface="Arial"/>
                <a:cs typeface="Arial"/>
                <a:sym typeface="Arial"/>
              </a:rPr>
              <a:t>” IN THEIR WATER RATES</a:t>
            </a:r>
            <a:endParaRPr sz="1400" b="0" i="0" u="none" strike="noStrike" cap="none">
              <a:solidFill>
                <a:srgbClr val="000000"/>
              </a:solidFill>
              <a:latin typeface="Arial"/>
              <a:ea typeface="Arial"/>
              <a:cs typeface="Arial"/>
              <a:sym typeface="Arial"/>
            </a:endParaRPr>
          </a:p>
        </p:txBody>
      </p:sp>
      <p:sp>
        <p:nvSpPr>
          <p:cNvPr id="332" name="Google Shape;332;p23"/>
          <p:cNvSpPr txBox="1"/>
          <p:nvPr/>
        </p:nvSpPr>
        <p:spPr>
          <a:xfrm>
            <a:off x="1769583" y="965318"/>
            <a:ext cx="6912414" cy="187452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5600"/>
              <a:buFont typeface="Arial"/>
              <a:buNone/>
            </a:pPr>
            <a:r>
              <a:rPr lang="en-US" sz="5600" b="0" i="0" u="none" strike="noStrike" cap="none">
                <a:solidFill>
                  <a:srgbClr val="FEFFF8"/>
                </a:solidFill>
                <a:latin typeface="Spartan"/>
                <a:ea typeface="Spartan"/>
                <a:cs typeface="Spartan"/>
                <a:sym typeface="Spartan"/>
              </a:rPr>
              <a:t>WATER RATE STRUCTURES</a:t>
            </a:r>
            <a:endParaRPr sz="1400" b="0" i="0" u="none" strike="noStrike" cap="none">
              <a:solidFill>
                <a:srgbClr val="000000"/>
              </a:solidFill>
              <a:latin typeface="Arial"/>
              <a:ea typeface="Arial"/>
              <a:cs typeface="Arial"/>
              <a:sym typeface="Arial"/>
            </a:endParaRPr>
          </a:p>
        </p:txBody>
      </p:sp>
      <p:sp>
        <p:nvSpPr>
          <p:cNvPr id="333" name="Google Shape;333;p23"/>
          <p:cNvSpPr txBox="1"/>
          <p:nvPr/>
        </p:nvSpPr>
        <p:spPr>
          <a:xfrm>
            <a:off x="10055724" y="6367397"/>
            <a:ext cx="7117851" cy="26574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a:solidFill>
                  <a:srgbClr val="FFFFFF"/>
                </a:solidFill>
              </a:rPr>
              <a:t>Only </a:t>
            </a:r>
            <a:r>
              <a:rPr lang="en-US" sz="3000" b="0" i="0" u="none" strike="noStrike" cap="none">
                <a:solidFill>
                  <a:srgbClr val="EFB41D"/>
                </a:solidFill>
                <a:latin typeface="Arial"/>
                <a:ea typeface="Arial"/>
                <a:cs typeface="Arial"/>
                <a:sym typeface="Arial"/>
              </a:rPr>
              <a:t>45% </a:t>
            </a:r>
            <a:r>
              <a:rPr lang="en-US" sz="3000" b="0" i="0" u="none" strike="noStrike" cap="none">
                <a:solidFill>
                  <a:srgbClr val="FFFFFF"/>
                </a:solidFill>
                <a:latin typeface="Arial"/>
                <a:ea typeface="Arial"/>
                <a:cs typeface="Arial"/>
                <a:sym typeface="Arial"/>
              </a:rPr>
              <a:t>of large and medium-size water utilities in Texas and only </a:t>
            </a:r>
            <a:r>
              <a:rPr lang="en-US" sz="3000" b="0" i="0" u="none" strike="noStrike" cap="none">
                <a:solidFill>
                  <a:srgbClr val="EFB41D"/>
                </a:solidFill>
                <a:latin typeface="Arial"/>
                <a:ea typeface="Arial"/>
                <a:cs typeface="Arial"/>
                <a:sym typeface="Arial"/>
              </a:rPr>
              <a:t>35%</a:t>
            </a:r>
            <a:r>
              <a:rPr lang="en-US" sz="3000" b="0" i="0" u="none" strike="noStrike" cap="none">
                <a:solidFill>
                  <a:srgbClr val="FFFFFF"/>
                </a:solidFill>
                <a:latin typeface="Arial"/>
                <a:ea typeface="Arial"/>
                <a:cs typeface="Arial"/>
                <a:sym typeface="Arial"/>
              </a:rPr>
              <a:t> of small utilities have water rate structures that send a strong “conservation pricing signal” to their customers.</a:t>
            </a:r>
            <a:endParaRPr sz="1400" b="0" i="0" u="none" strike="noStrike" cap="none">
              <a:solidFill>
                <a:srgbClr val="000000"/>
              </a:solidFill>
              <a:latin typeface="Arial"/>
              <a:ea typeface="Arial"/>
              <a:cs typeface="Arial"/>
              <a:sym typeface="Arial"/>
            </a:endParaRPr>
          </a:p>
        </p:txBody>
      </p:sp>
      <p:pic>
        <p:nvPicPr>
          <p:cNvPr id="334" name="Google Shape;334;p23"/>
          <p:cNvPicPr preferRelativeResize="0"/>
          <p:nvPr/>
        </p:nvPicPr>
        <p:blipFill rotWithShape="1">
          <a:blip r:embed="rId4">
            <a:alphaModFix/>
          </a:blip>
          <a:srcRect/>
          <a:stretch/>
        </p:blipFill>
        <p:spPr>
          <a:xfrm>
            <a:off x="12965676" y="4459466"/>
            <a:ext cx="1297946" cy="13680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4"/>
          <p:cNvSpPr/>
          <p:nvPr/>
        </p:nvSpPr>
        <p:spPr>
          <a:xfrm>
            <a:off x="1028700" y="-1974802"/>
            <a:ext cx="8385423" cy="3949605"/>
          </a:xfrm>
          <a:prstGeom prst="rect">
            <a:avLst/>
          </a:prstGeom>
          <a:solidFill>
            <a:srgbClr val="5258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4"/>
          <p:cNvSpPr txBox="1"/>
          <p:nvPr/>
        </p:nvSpPr>
        <p:spPr>
          <a:xfrm>
            <a:off x="1765205" y="463868"/>
            <a:ext cx="6912414" cy="1034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Total Scores</a:t>
            </a:r>
            <a:endParaRPr sz="1400" b="0" i="0" u="none" strike="noStrike" cap="none">
              <a:solidFill>
                <a:srgbClr val="000000"/>
              </a:solidFill>
              <a:latin typeface="Arial"/>
              <a:ea typeface="Arial"/>
              <a:cs typeface="Arial"/>
              <a:sym typeface="Arial"/>
            </a:endParaRPr>
          </a:p>
        </p:txBody>
      </p:sp>
      <p:sp>
        <p:nvSpPr>
          <p:cNvPr id="341" name="Google Shape;341;p24"/>
          <p:cNvSpPr txBox="1"/>
          <p:nvPr/>
        </p:nvSpPr>
        <p:spPr>
          <a:xfrm>
            <a:off x="1028700" y="2952846"/>
            <a:ext cx="7117851" cy="503364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200"/>
              <a:buFont typeface="Arial"/>
              <a:buNone/>
            </a:pPr>
            <a:r>
              <a:rPr lang="en-US" sz="3200" b="0" i="0" u="none" strike="noStrike" cap="none">
                <a:solidFill>
                  <a:srgbClr val="005F7A"/>
                </a:solidFill>
                <a:latin typeface="Arial"/>
                <a:ea typeface="Arial"/>
                <a:cs typeface="Arial"/>
                <a:sym typeface="Arial"/>
              </a:rPr>
              <a:t>Overall, an equal number of utilities saw </a:t>
            </a:r>
            <a:r>
              <a:rPr lang="en-US" sz="3200">
                <a:solidFill>
                  <a:srgbClr val="005F7A"/>
                </a:solidFill>
              </a:rPr>
              <a:t>their scores increase / decrease between the 2016 and 2020 Scorecards.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200"/>
              <a:buFont typeface="Arial"/>
              <a:buNone/>
            </a:pPr>
            <a:endParaRPr sz="3200" b="0" i="0" u="none" strike="noStrike" cap="none">
              <a:solidFill>
                <a:srgbClr val="005F7A"/>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200"/>
              <a:buFont typeface="Arial"/>
              <a:buNone/>
            </a:pPr>
            <a:r>
              <a:rPr lang="en-US" sz="3200" b="0" i="0" u="none" strike="noStrike" cap="none">
                <a:solidFill>
                  <a:srgbClr val="005F7A"/>
                </a:solidFill>
                <a:latin typeface="Arial"/>
                <a:ea typeface="Arial"/>
                <a:cs typeface="Arial"/>
                <a:sym typeface="Arial"/>
              </a:rPr>
              <a:t>For those utilities that saw a decrease, their score lowered by 9.6 points on average, while the average increase was 9.9 points.</a:t>
            </a:r>
            <a:endParaRPr sz="1400" b="0" i="0" u="none" strike="noStrike" cap="none">
              <a:solidFill>
                <a:srgbClr val="000000"/>
              </a:solidFill>
              <a:latin typeface="Arial"/>
              <a:ea typeface="Arial"/>
              <a:cs typeface="Arial"/>
              <a:sym typeface="Arial"/>
            </a:endParaRPr>
          </a:p>
        </p:txBody>
      </p:sp>
      <p:pic>
        <p:nvPicPr>
          <p:cNvPr id="342" name="Google Shape;342;p24"/>
          <p:cNvPicPr preferRelativeResize="0"/>
          <p:nvPr/>
        </p:nvPicPr>
        <p:blipFill rotWithShape="1">
          <a:blip r:embed="rId3">
            <a:alphaModFix/>
          </a:blip>
          <a:srcRect t="10554"/>
          <a:stretch/>
        </p:blipFill>
        <p:spPr>
          <a:xfrm>
            <a:off x="8677625" y="3638650"/>
            <a:ext cx="9292975" cy="4151949"/>
          </a:xfrm>
          <a:prstGeom prst="rect">
            <a:avLst/>
          </a:prstGeom>
          <a:noFill/>
          <a:ln>
            <a:noFill/>
          </a:ln>
        </p:spPr>
      </p:pic>
      <p:sp>
        <p:nvSpPr>
          <p:cNvPr id="343" name="Google Shape;343;p24"/>
          <p:cNvSpPr txBox="1"/>
          <p:nvPr/>
        </p:nvSpPr>
        <p:spPr>
          <a:xfrm>
            <a:off x="10109450" y="2552800"/>
            <a:ext cx="64293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b="1"/>
              <a:t>Change in Total Score</a:t>
            </a:r>
            <a:br>
              <a:rPr lang="en-US" sz="2600" b="1"/>
            </a:br>
            <a:r>
              <a:rPr lang="en-US" sz="2600" b="1"/>
              <a:t>(2016 Scorecard v 2020 Scorecard)</a:t>
            </a:r>
            <a:endParaRPr sz="26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sp>
        <p:nvSpPr>
          <p:cNvPr id="348" name="Google Shape;348;p25"/>
          <p:cNvSpPr txBox="1"/>
          <p:nvPr/>
        </p:nvSpPr>
        <p:spPr>
          <a:xfrm>
            <a:off x="1820307" y="2872988"/>
            <a:ext cx="6481140" cy="2209931"/>
          </a:xfrm>
          <a:prstGeom prst="rect">
            <a:avLst/>
          </a:prstGeom>
          <a:noFill/>
          <a:ln>
            <a:noFill/>
          </a:ln>
        </p:spPr>
        <p:txBody>
          <a:bodyPr spcFirstLastPara="1" wrap="square" lIns="0" tIns="0" rIns="0" bIns="0" anchor="t" anchorCtr="0">
            <a:spAutoFit/>
          </a:bodyPr>
          <a:lstStyle/>
          <a:p>
            <a:pPr marL="0" marR="0" lvl="0" indent="0" algn="ctr" rtl="0">
              <a:lnSpc>
                <a:spcPct val="118997"/>
              </a:lnSpc>
              <a:spcBef>
                <a:spcPts val="0"/>
              </a:spcBef>
              <a:spcAft>
                <a:spcPts val="0"/>
              </a:spcAft>
              <a:buClr>
                <a:srgbClr val="000000"/>
              </a:buClr>
              <a:buSzPts val="4906"/>
              <a:buFont typeface="Arial"/>
              <a:buNone/>
            </a:pPr>
            <a:r>
              <a:rPr lang="en-US" sz="4906" b="1" i="0" u="none" strike="noStrike" cap="none">
                <a:solidFill>
                  <a:srgbClr val="005F7A"/>
                </a:solidFill>
                <a:latin typeface="Open Sans"/>
                <a:ea typeface="Open Sans"/>
                <a:cs typeface="Open Sans"/>
                <a:sym typeface="Open Sans"/>
              </a:rPr>
              <a:t>TEXAS WATER CONSERVATION SCORECARD</a:t>
            </a:r>
            <a:endParaRPr sz="1400" b="0" i="0" u="none" strike="noStrike" cap="none">
              <a:solidFill>
                <a:srgbClr val="000000"/>
              </a:solidFill>
              <a:latin typeface="Arial"/>
              <a:ea typeface="Arial"/>
              <a:cs typeface="Arial"/>
              <a:sym typeface="Arial"/>
            </a:endParaRPr>
          </a:p>
        </p:txBody>
      </p:sp>
      <p:sp>
        <p:nvSpPr>
          <p:cNvPr id="349" name="Google Shape;349;p25"/>
          <p:cNvSpPr txBox="1"/>
          <p:nvPr/>
        </p:nvSpPr>
        <p:spPr>
          <a:xfrm>
            <a:off x="9852840" y="2796788"/>
            <a:ext cx="6990152" cy="4971398"/>
          </a:xfrm>
          <a:prstGeom prst="rect">
            <a:avLst/>
          </a:prstGeom>
          <a:noFill/>
          <a:ln>
            <a:noFill/>
          </a:ln>
        </p:spPr>
        <p:txBody>
          <a:bodyPr spcFirstLastPara="1" wrap="square" lIns="0" tIns="0" rIns="0" bIns="0" anchor="t" anchorCtr="0">
            <a:spAutoFit/>
          </a:bodyPr>
          <a:lstStyle/>
          <a:p>
            <a:pPr marL="680964" marR="0" lvl="1" indent="-340482" algn="l" rtl="0">
              <a:lnSpc>
                <a:spcPct val="139980"/>
              </a:lnSpc>
              <a:spcBef>
                <a:spcPts val="0"/>
              </a:spcBef>
              <a:spcAft>
                <a:spcPts val="0"/>
              </a:spcAft>
              <a:buClr>
                <a:srgbClr val="000000"/>
              </a:buClr>
              <a:buSzPts val="3154"/>
              <a:buFont typeface="Arial"/>
              <a:buChar char="•"/>
            </a:pPr>
            <a:r>
              <a:rPr lang="en-US" sz="3154" b="1" i="0" u="none" strike="noStrike" cap="none">
                <a:solidFill>
                  <a:srgbClr val="000000"/>
                </a:solidFill>
                <a:latin typeface="Nunito Sans"/>
                <a:ea typeface="Nunito Sans"/>
                <a:cs typeface="Nunito Sans"/>
                <a:sym typeface="Nunito Sans"/>
              </a:rPr>
              <a:t>CITY OF HURST </a:t>
            </a:r>
            <a:endParaRPr sz="1400" b="0" i="0" u="none" strike="noStrike" cap="none">
              <a:solidFill>
                <a:srgbClr val="000000"/>
              </a:solidFill>
              <a:latin typeface="Arial"/>
              <a:ea typeface="Arial"/>
              <a:cs typeface="Arial"/>
              <a:sym typeface="Arial"/>
            </a:endParaRPr>
          </a:p>
          <a:p>
            <a:pPr marL="680964" marR="0" lvl="1" indent="-340482" algn="l" rtl="0">
              <a:lnSpc>
                <a:spcPct val="139980"/>
              </a:lnSpc>
              <a:spcBef>
                <a:spcPts val="0"/>
              </a:spcBef>
              <a:spcAft>
                <a:spcPts val="0"/>
              </a:spcAft>
              <a:buClr>
                <a:srgbClr val="000000"/>
              </a:buClr>
              <a:buSzPts val="3154"/>
              <a:buFont typeface="Arial"/>
              <a:buChar char="•"/>
            </a:pPr>
            <a:r>
              <a:rPr lang="en-US" sz="3154" b="1" i="0" u="none" strike="noStrike" cap="none">
                <a:solidFill>
                  <a:srgbClr val="000000"/>
                </a:solidFill>
                <a:latin typeface="Nunito Sans"/>
                <a:ea typeface="Nunito Sans"/>
                <a:cs typeface="Nunito Sans"/>
                <a:sym typeface="Nunito Sans"/>
              </a:rPr>
              <a:t>CITY OF AUSTIN WATER &amp; WASTEWATER </a:t>
            </a:r>
            <a:endParaRPr sz="1400" b="0" i="0" u="none" strike="noStrike" cap="none">
              <a:solidFill>
                <a:srgbClr val="000000"/>
              </a:solidFill>
              <a:latin typeface="Arial"/>
              <a:ea typeface="Arial"/>
              <a:cs typeface="Arial"/>
              <a:sym typeface="Arial"/>
            </a:endParaRPr>
          </a:p>
          <a:p>
            <a:pPr marL="680964" marR="0" lvl="1" indent="-340482" algn="l" rtl="0">
              <a:lnSpc>
                <a:spcPct val="139980"/>
              </a:lnSpc>
              <a:spcBef>
                <a:spcPts val="0"/>
              </a:spcBef>
              <a:spcAft>
                <a:spcPts val="0"/>
              </a:spcAft>
              <a:buClr>
                <a:srgbClr val="000000"/>
              </a:buClr>
              <a:buSzPts val="3154"/>
              <a:buFont typeface="Arial"/>
              <a:buChar char="•"/>
            </a:pPr>
            <a:r>
              <a:rPr lang="en-US" sz="3154" b="1" i="0" u="none" strike="noStrike" cap="none">
                <a:solidFill>
                  <a:srgbClr val="000000"/>
                </a:solidFill>
                <a:latin typeface="Nunito Sans"/>
                <a:ea typeface="Nunito Sans"/>
                <a:cs typeface="Nunito Sans"/>
                <a:sym typeface="Nunito Sans"/>
              </a:rPr>
              <a:t>CITY OF FORT WORTH </a:t>
            </a:r>
            <a:endParaRPr sz="1400" b="0" i="0" u="none" strike="noStrike" cap="none">
              <a:solidFill>
                <a:srgbClr val="000000"/>
              </a:solidFill>
              <a:latin typeface="Arial"/>
              <a:ea typeface="Arial"/>
              <a:cs typeface="Arial"/>
              <a:sym typeface="Arial"/>
            </a:endParaRPr>
          </a:p>
          <a:p>
            <a:pPr marL="680964" marR="0" lvl="1" indent="-340482" algn="l" rtl="0">
              <a:lnSpc>
                <a:spcPct val="139980"/>
              </a:lnSpc>
              <a:spcBef>
                <a:spcPts val="0"/>
              </a:spcBef>
              <a:spcAft>
                <a:spcPts val="0"/>
              </a:spcAft>
              <a:buClr>
                <a:srgbClr val="000000"/>
              </a:buClr>
              <a:buSzPts val="3154"/>
              <a:buFont typeface="Arial"/>
              <a:buChar char="•"/>
            </a:pPr>
            <a:r>
              <a:rPr lang="en-US" sz="3154" b="1" i="0" u="none" strike="noStrike" cap="none">
                <a:solidFill>
                  <a:srgbClr val="000000"/>
                </a:solidFill>
                <a:latin typeface="Nunito Sans"/>
                <a:ea typeface="Nunito Sans"/>
                <a:cs typeface="Nunito Sans"/>
                <a:sym typeface="Nunito Sans"/>
              </a:rPr>
              <a:t>CITY OF LUBBOCK </a:t>
            </a:r>
            <a:endParaRPr sz="1400" b="0" i="0" u="none" strike="noStrike" cap="none">
              <a:solidFill>
                <a:srgbClr val="000000"/>
              </a:solidFill>
              <a:latin typeface="Arial"/>
              <a:ea typeface="Arial"/>
              <a:cs typeface="Arial"/>
              <a:sym typeface="Arial"/>
            </a:endParaRPr>
          </a:p>
          <a:p>
            <a:pPr marL="680964" marR="0" lvl="1" indent="-340482" algn="l" rtl="0">
              <a:lnSpc>
                <a:spcPct val="139980"/>
              </a:lnSpc>
              <a:spcBef>
                <a:spcPts val="0"/>
              </a:spcBef>
              <a:spcAft>
                <a:spcPts val="0"/>
              </a:spcAft>
              <a:buClr>
                <a:srgbClr val="000000"/>
              </a:buClr>
              <a:buSzPts val="3154"/>
              <a:buFont typeface="Arial"/>
              <a:buChar char="•"/>
            </a:pPr>
            <a:r>
              <a:rPr lang="en-US" sz="3154" b="1" i="0" u="none" strike="noStrike" cap="none">
                <a:solidFill>
                  <a:srgbClr val="000000"/>
                </a:solidFill>
                <a:latin typeface="Nunito Sans"/>
                <a:ea typeface="Nunito Sans"/>
                <a:cs typeface="Nunito Sans"/>
                <a:sym typeface="Nunito Sans"/>
              </a:rPr>
              <a:t>CITY OF DALLAS WATER UTILITIES</a:t>
            </a:r>
            <a:endParaRPr sz="1400" b="0" i="0" u="none" strike="noStrike" cap="none">
              <a:solidFill>
                <a:srgbClr val="000000"/>
              </a:solidFill>
              <a:latin typeface="Arial"/>
              <a:ea typeface="Arial"/>
              <a:cs typeface="Arial"/>
              <a:sym typeface="Arial"/>
            </a:endParaRPr>
          </a:p>
          <a:p>
            <a:pPr marL="680964" marR="0" lvl="1" indent="-340482" algn="l" rtl="0">
              <a:lnSpc>
                <a:spcPct val="139980"/>
              </a:lnSpc>
              <a:spcBef>
                <a:spcPts val="0"/>
              </a:spcBef>
              <a:spcAft>
                <a:spcPts val="0"/>
              </a:spcAft>
              <a:buClr>
                <a:srgbClr val="000000"/>
              </a:buClr>
              <a:buSzPts val="3154"/>
              <a:buFont typeface="Arial"/>
              <a:buChar char="•"/>
            </a:pPr>
            <a:r>
              <a:rPr lang="en-US" sz="3154" b="1" i="0" u="none" strike="noStrike" cap="none">
                <a:solidFill>
                  <a:srgbClr val="000000"/>
                </a:solidFill>
                <a:latin typeface="Nunito Sans"/>
                <a:ea typeface="Nunito Sans"/>
                <a:cs typeface="Nunito Sans"/>
                <a:sym typeface="Nunito Sans"/>
              </a:rPr>
              <a:t>CITY OF WYLIE </a:t>
            </a:r>
            <a:endParaRPr sz="1400" b="0" i="0" u="none" strike="noStrike" cap="none">
              <a:solidFill>
                <a:srgbClr val="000000"/>
              </a:solidFill>
              <a:latin typeface="Arial"/>
              <a:ea typeface="Arial"/>
              <a:cs typeface="Arial"/>
              <a:sym typeface="Arial"/>
            </a:endParaRPr>
          </a:p>
          <a:p>
            <a:pPr marL="680964" marR="0" lvl="1" indent="-340482" algn="l" rtl="0">
              <a:lnSpc>
                <a:spcPct val="139980"/>
              </a:lnSpc>
              <a:spcBef>
                <a:spcPts val="0"/>
              </a:spcBef>
              <a:spcAft>
                <a:spcPts val="0"/>
              </a:spcAft>
              <a:buClr>
                <a:srgbClr val="000000"/>
              </a:buClr>
              <a:buSzPts val="3154"/>
              <a:buFont typeface="Arial"/>
              <a:buChar char="•"/>
            </a:pPr>
            <a:r>
              <a:rPr lang="en-US" sz="3154" b="1" i="0" u="none" strike="noStrike" cap="none">
                <a:solidFill>
                  <a:srgbClr val="000000"/>
                </a:solidFill>
                <a:latin typeface="Nunito Sans"/>
                <a:ea typeface="Nunito Sans"/>
                <a:cs typeface="Nunito Sans"/>
                <a:sym typeface="Nunito Sans"/>
              </a:rPr>
              <a:t>CITY OF FRIENDSWOOD </a:t>
            </a:r>
            <a:endParaRPr sz="1400" b="0" i="0" u="none" strike="noStrike" cap="none">
              <a:solidFill>
                <a:srgbClr val="000000"/>
              </a:solidFill>
              <a:latin typeface="Arial"/>
              <a:ea typeface="Arial"/>
              <a:cs typeface="Arial"/>
              <a:sym typeface="Arial"/>
            </a:endParaRPr>
          </a:p>
        </p:txBody>
      </p:sp>
      <p:sp>
        <p:nvSpPr>
          <p:cNvPr id="350" name="Google Shape;350;p25"/>
          <p:cNvSpPr txBox="1"/>
          <p:nvPr/>
        </p:nvSpPr>
        <p:spPr>
          <a:xfrm>
            <a:off x="9644267" y="1579398"/>
            <a:ext cx="7082536" cy="1085044"/>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Clr>
                <a:srgbClr val="000000"/>
              </a:buClr>
              <a:buSzPts val="6308"/>
              <a:buFont typeface="Arial"/>
              <a:buNone/>
            </a:pPr>
            <a:r>
              <a:rPr lang="en-US" sz="6308" b="1" i="0" u="sng" strike="noStrike" cap="none">
                <a:solidFill>
                  <a:srgbClr val="005F7A"/>
                </a:solidFill>
                <a:latin typeface="Open Sans"/>
                <a:ea typeface="Open Sans"/>
                <a:cs typeface="Open Sans"/>
                <a:sym typeface="Open Sans"/>
              </a:rPr>
              <a:t>TOP SCORES 2020</a:t>
            </a:r>
            <a:endParaRPr sz="1400" b="0" i="0" u="none" strike="noStrike" cap="none">
              <a:solidFill>
                <a:srgbClr val="000000"/>
              </a:solidFill>
              <a:latin typeface="Arial"/>
              <a:ea typeface="Arial"/>
              <a:cs typeface="Arial"/>
              <a:sym typeface="Arial"/>
            </a:endParaRPr>
          </a:p>
        </p:txBody>
      </p:sp>
      <p:pic>
        <p:nvPicPr>
          <p:cNvPr id="351" name="Google Shape;351;p25"/>
          <p:cNvPicPr preferRelativeResize="0"/>
          <p:nvPr/>
        </p:nvPicPr>
        <p:blipFill rotWithShape="1">
          <a:blip r:embed="rId4">
            <a:alphaModFix/>
          </a:blip>
          <a:srcRect l="49708" t="1256"/>
          <a:stretch/>
        </p:blipFill>
        <p:spPr>
          <a:xfrm>
            <a:off x="7187154" y="469732"/>
            <a:ext cx="3717172" cy="7298454"/>
          </a:xfrm>
          <a:prstGeom prst="rect">
            <a:avLst/>
          </a:prstGeom>
          <a:noFill/>
          <a:ln>
            <a:noFill/>
          </a:ln>
        </p:spPr>
      </p:pic>
      <p:sp>
        <p:nvSpPr>
          <p:cNvPr id="352" name="Google Shape;352;p25"/>
          <p:cNvSpPr txBox="1"/>
          <p:nvPr/>
        </p:nvSpPr>
        <p:spPr>
          <a:xfrm>
            <a:off x="1268616" y="6291300"/>
            <a:ext cx="8375651" cy="298077"/>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Clr>
                <a:srgbClr val="000000"/>
              </a:buClr>
              <a:buSzPts val="1811"/>
              <a:buFont typeface="Arial"/>
              <a:buNone/>
            </a:pPr>
            <a:r>
              <a:rPr lang="en-US" sz="1811" b="1" i="0" u="none" strike="noStrike" cap="none">
                <a:solidFill>
                  <a:srgbClr val="52584D"/>
                </a:solidFill>
                <a:latin typeface="Open Sans"/>
                <a:ea typeface="Open Sans"/>
                <a:cs typeface="Open Sans"/>
                <a:sym typeface="Open Sans"/>
              </a:rPr>
              <a:t>WWW.TEXASWATERCONSERVATIONSCORECARD.ORG</a:t>
            </a:r>
            <a:endParaRPr sz="1400" b="0" i="0" u="none" strike="noStrike" cap="none">
              <a:solidFill>
                <a:srgbClr val="000000"/>
              </a:solidFill>
              <a:latin typeface="Arial"/>
              <a:ea typeface="Arial"/>
              <a:cs typeface="Arial"/>
              <a:sym typeface="Arial"/>
            </a:endParaRPr>
          </a:p>
        </p:txBody>
      </p:sp>
      <p:sp>
        <p:nvSpPr>
          <p:cNvPr id="353" name="Google Shape;353;p25"/>
          <p:cNvSpPr txBox="1"/>
          <p:nvPr/>
        </p:nvSpPr>
        <p:spPr>
          <a:xfrm>
            <a:off x="14425845" y="9229725"/>
            <a:ext cx="2833455" cy="24886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495"/>
              <a:buFont typeface="Arial"/>
              <a:buNone/>
            </a:pPr>
            <a:r>
              <a:rPr lang="en-US" sz="1495" b="0" i="0" u="none" strike="noStrike" cap="none">
                <a:solidFill>
                  <a:srgbClr val="FFFFFF"/>
                </a:solidFill>
                <a:latin typeface="Open Sans Light"/>
                <a:ea typeface="Open Sans Light"/>
                <a:cs typeface="Open Sans Light"/>
                <a:sym typeface="Open Sans Light"/>
              </a:rPr>
              <a:t>Photo by Charles Kruvand</a:t>
            </a:r>
            <a:endParaRPr sz="1400" b="0" i="0" u="none" strike="noStrike" cap="none">
              <a:solidFill>
                <a:srgbClr val="000000"/>
              </a:solidFill>
              <a:latin typeface="Arial"/>
              <a:ea typeface="Arial"/>
              <a:cs typeface="Arial"/>
              <a:sym typeface="Arial"/>
            </a:endParaRPr>
          </a:p>
        </p:txBody>
      </p:sp>
      <p:sp>
        <p:nvSpPr>
          <p:cNvPr id="354" name="Google Shape;354;p25"/>
          <p:cNvSpPr txBox="1"/>
          <p:nvPr/>
        </p:nvSpPr>
        <p:spPr>
          <a:xfrm>
            <a:off x="987183" y="9229725"/>
            <a:ext cx="2574004" cy="25170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95"/>
              <a:buFont typeface="Arial"/>
              <a:buNone/>
            </a:pPr>
            <a:r>
              <a:rPr lang="en-US" sz="1495" b="0" i="0" u="none" strike="noStrike" cap="none">
                <a:solidFill>
                  <a:srgbClr val="FFFFFF"/>
                </a:solidFill>
                <a:latin typeface="Open Sans Light"/>
                <a:ea typeface="Open Sans Light"/>
                <a:cs typeface="Open Sans Light"/>
                <a:sym typeface="Open Sans Light"/>
              </a:rPr>
              <a:t>Matagorda Bay</a:t>
            </a:r>
            <a:endParaRPr sz="1400" b="0" i="0" u="none" strike="noStrike" cap="none">
              <a:solidFill>
                <a:srgbClr val="000000"/>
              </a:solidFill>
              <a:latin typeface="Arial"/>
              <a:ea typeface="Arial"/>
              <a:cs typeface="Arial"/>
              <a:sym typeface="Arial"/>
            </a:endParaRPr>
          </a:p>
        </p:txBody>
      </p:sp>
      <p:pic>
        <p:nvPicPr>
          <p:cNvPr id="355" name="Google Shape;355;p25"/>
          <p:cNvPicPr preferRelativeResize="0"/>
          <p:nvPr/>
        </p:nvPicPr>
        <p:blipFill rotWithShape="1">
          <a:blip r:embed="rId4">
            <a:alphaModFix/>
          </a:blip>
          <a:srcRect l="49708" t="1256"/>
          <a:stretch/>
        </p:blipFill>
        <p:spPr>
          <a:xfrm flipH="1">
            <a:off x="-622276" y="192626"/>
            <a:ext cx="3717171" cy="729845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360"/>
        <p:cNvGrpSpPr/>
        <p:nvPr/>
      </p:nvGrpSpPr>
      <p:grpSpPr>
        <a:xfrm>
          <a:off x="0" y="0"/>
          <a:ext cx="0" cy="0"/>
          <a:chOff x="0" y="0"/>
          <a:chExt cx="0" cy="0"/>
        </a:xfrm>
      </p:grpSpPr>
      <p:sp>
        <p:nvSpPr>
          <p:cNvPr id="361" name="Google Shape;361;p26"/>
          <p:cNvSpPr/>
          <p:nvPr/>
        </p:nvSpPr>
        <p:spPr>
          <a:xfrm>
            <a:off x="13621408" y="-352026"/>
            <a:ext cx="4988064" cy="10991051"/>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2" name="Google Shape;362;p26"/>
          <p:cNvGrpSpPr/>
          <p:nvPr/>
        </p:nvGrpSpPr>
        <p:grpSpPr>
          <a:xfrm>
            <a:off x="10801481" y="1009650"/>
            <a:ext cx="6457819" cy="8229576"/>
            <a:chOff x="0" y="0"/>
            <a:chExt cx="8610425" cy="10972769"/>
          </a:xfrm>
        </p:grpSpPr>
        <p:pic>
          <p:nvPicPr>
            <p:cNvPr id="363" name="Google Shape;363;p26"/>
            <p:cNvPicPr preferRelativeResize="0"/>
            <p:nvPr/>
          </p:nvPicPr>
          <p:blipFill rotWithShape="1">
            <a:blip r:embed="rId3">
              <a:alphaModFix/>
            </a:blip>
            <a:srcRect t="23559" b="23558"/>
            <a:stretch/>
          </p:blipFill>
          <p:spPr>
            <a:xfrm>
              <a:off x="0" y="0"/>
              <a:ext cx="8610425" cy="3572923"/>
            </a:xfrm>
            <a:prstGeom prst="rect">
              <a:avLst/>
            </a:prstGeom>
            <a:noFill/>
            <a:ln>
              <a:noFill/>
            </a:ln>
          </p:spPr>
        </p:pic>
        <p:pic>
          <p:nvPicPr>
            <p:cNvPr id="364" name="Google Shape;364;p26"/>
            <p:cNvPicPr preferRelativeResize="0"/>
            <p:nvPr/>
          </p:nvPicPr>
          <p:blipFill rotWithShape="1">
            <a:blip r:embed="rId4">
              <a:alphaModFix/>
            </a:blip>
            <a:srcRect t="23228" b="23227"/>
            <a:stretch/>
          </p:blipFill>
          <p:spPr>
            <a:xfrm>
              <a:off x="0" y="3699923"/>
              <a:ext cx="8610425" cy="3572923"/>
            </a:xfrm>
            <a:prstGeom prst="rect">
              <a:avLst/>
            </a:prstGeom>
            <a:noFill/>
            <a:ln>
              <a:noFill/>
            </a:ln>
          </p:spPr>
        </p:pic>
        <p:pic>
          <p:nvPicPr>
            <p:cNvPr id="365" name="Google Shape;365;p26"/>
            <p:cNvPicPr preferRelativeResize="0"/>
            <p:nvPr/>
          </p:nvPicPr>
          <p:blipFill rotWithShape="1">
            <a:blip r:embed="rId5">
              <a:alphaModFix/>
            </a:blip>
            <a:srcRect t="33746" b="33747"/>
            <a:stretch/>
          </p:blipFill>
          <p:spPr>
            <a:xfrm>
              <a:off x="0" y="7399846"/>
              <a:ext cx="8610425" cy="3572923"/>
            </a:xfrm>
            <a:prstGeom prst="rect">
              <a:avLst/>
            </a:prstGeom>
            <a:noFill/>
            <a:ln>
              <a:noFill/>
            </a:ln>
          </p:spPr>
        </p:pic>
      </p:grpSp>
      <p:sp>
        <p:nvSpPr>
          <p:cNvPr id="366" name="Google Shape;366;p26"/>
          <p:cNvSpPr txBox="1"/>
          <p:nvPr/>
        </p:nvSpPr>
        <p:spPr>
          <a:xfrm>
            <a:off x="1028700" y="952933"/>
            <a:ext cx="8710386" cy="169545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5000"/>
              <a:buFont typeface="Arial"/>
              <a:buNone/>
            </a:pPr>
            <a:r>
              <a:rPr lang="en-US" sz="5000" b="0" i="0" u="none" strike="noStrike" cap="none">
                <a:solidFill>
                  <a:srgbClr val="FFFFFF"/>
                </a:solidFill>
                <a:latin typeface="Spartan"/>
                <a:ea typeface="Spartan"/>
                <a:cs typeface="Spartan"/>
                <a:sym typeface="Spartan"/>
              </a:rPr>
              <a:t>OPPORTUNITIES FOR IMPROVEMENT</a:t>
            </a:r>
            <a:endParaRPr sz="1400" b="0" i="0" u="none" strike="noStrike" cap="none">
              <a:solidFill>
                <a:srgbClr val="000000"/>
              </a:solidFill>
              <a:latin typeface="Arial"/>
              <a:ea typeface="Arial"/>
              <a:cs typeface="Arial"/>
              <a:sym typeface="Arial"/>
            </a:endParaRPr>
          </a:p>
        </p:txBody>
      </p:sp>
      <p:sp>
        <p:nvSpPr>
          <p:cNvPr id="367" name="Google Shape;367;p26"/>
          <p:cNvSpPr txBox="1"/>
          <p:nvPr/>
        </p:nvSpPr>
        <p:spPr>
          <a:xfrm>
            <a:off x="1033593" y="3863272"/>
            <a:ext cx="8705493" cy="5046980"/>
          </a:xfrm>
          <a:prstGeom prst="rect">
            <a:avLst/>
          </a:prstGeom>
          <a:noFill/>
          <a:ln>
            <a:noFill/>
          </a:ln>
        </p:spPr>
        <p:txBody>
          <a:bodyPr spcFirstLastPara="1" wrap="square" lIns="0" tIns="0" rIns="0" bIns="0" anchor="t" anchorCtr="0">
            <a:spAutoFit/>
          </a:bodyPr>
          <a:lstStyle/>
          <a:p>
            <a:pPr marL="690881" marR="0" lvl="1" indent="-345439" algn="l" rtl="0">
              <a:lnSpc>
                <a:spcPct val="125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Reduce percent water loss through more advanced water loss control program.</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a:p>
            <a:pPr marL="690881" marR="0" lvl="1" indent="-345439" algn="l" rtl="0">
              <a:lnSpc>
                <a:spcPct val="125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Establish more robust outdoor watering restrictions, including no more than once-per-week or twice-per-week outdoor watering schedules.</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a:p>
            <a:pPr marL="690880" marR="0" lvl="1" indent="-345440" algn="l" rtl="0">
              <a:lnSpc>
                <a:spcPct val="125000"/>
              </a:lnSpc>
              <a:spcBef>
                <a:spcPts val="0"/>
              </a:spcBef>
              <a:spcAft>
                <a:spcPts val="0"/>
              </a:spcAft>
              <a:buClr>
                <a:srgbClr val="FFFFFF"/>
              </a:buClr>
              <a:buSzPts val="3200"/>
              <a:buFont typeface="Arial"/>
              <a:buChar char="•"/>
            </a:pPr>
            <a:r>
              <a:rPr lang="en-US" sz="3200" b="0" i="0" u="none" strike="noStrike" cap="none">
                <a:solidFill>
                  <a:srgbClr val="FFFFFF"/>
                </a:solidFill>
                <a:latin typeface="Arial"/>
                <a:ea typeface="Arial"/>
                <a:cs typeface="Arial"/>
                <a:sym typeface="Arial"/>
              </a:rPr>
              <a:t>Incorporate broader mix of BMPs into conservation program.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371"/>
        <p:cNvGrpSpPr/>
        <p:nvPr/>
      </p:nvGrpSpPr>
      <p:grpSpPr>
        <a:xfrm>
          <a:off x="0" y="0"/>
          <a:ext cx="0" cy="0"/>
          <a:chOff x="0" y="0"/>
          <a:chExt cx="0" cy="0"/>
        </a:xfrm>
      </p:grpSpPr>
      <p:grpSp>
        <p:nvGrpSpPr>
          <p:cNvPr id="372" name="Google Shape;372;p27"/>
          <p:cNvGrpSpPr/>
          <p:nvPr/>
        </p:nvGrpSpPr>
        <p:grpSpPr>
          <a:xfrm>
            <a:off x="-323850" y="-295275"/>
            <a:ext cx="18935700" cy="10877550"/>
            <a:chOff x="0" y="0"/>
            <a:chExt cx="25247600" cy="14503401"/>
          </a:xfrm>
        </p:grpSpPr>
        <p:pic>
          <p:nvPicPr>
            <p:cNvPr id="373" name="Google Shape;373;p27"/>
            <p:cNvPicPr preferRelativeResize="0"/>
            <p:nvPr/>
          </p:nvPicPr>
          <p:blipFill rotWithShape="1">
            <a:blip r:embed="rId3">
              <a:alphaModFix/>
            </a:blip>
            <a:srcRect t="5080" b="5080"/>
            <a:stretch/>
          </p:blipFill>
          <p:spPr>
            <a:xfrm>
              <a:off x="0" y="0"/>
              <a:ext cx="12623800" cy="14503400"/>
            </a:xfrm>
            <a:prstGeom prst="rect">
              <a:avLst/>
            </a:prstGeom>
            <a:noFill/>
            <a:ln>
              <a:noFill/>
            </a:ln>
          </p:spPr>
        </p:pic>
        <p:pic>
          <p:nvPicPr>
            <p:cNvPr id="374" name="Google Shape;374;p27"/>
            <p:cNvPicPr preferRelativeResize="0"/>
            <p:nvPr/>
          </p:nvPicPr>
          <p:blipFill rotWithShape="1">
            <a:blip r:embed="rId4">
              <a:alphaModFix/>
            </a:blip>
            <a:srcRect l="16271" r="16269"/>
            <a:stretch/>
          </p:blipFill>
          <p:spPr>
            <a:xfrm>
              <a:off x="12623800" y="0"/>
              <a:ext cx="12623800" cy="14503401"/>
            </a:xfrm>
            <a:prstGeom prst="rect">
              <a:avLst/>
            </a:prstGeom>
            <a:noFill/>
            <a:ln>
              <a:noFill/>
            </a:ln>
          </p:spPr>
        </p:pic>
      </p:grpSp>
      <p:sp>
        <p:nvSpPr>
          <p:cNvPr id="375" name="Google Shape;375;p27"/>
          <p:cNvSpPr/>
          <p:nvPr/>
        </p:nvSpPr>
        <p:spPr>
          <a:xfrm>
            <a:off x="4139036" y="3301401"/>
            <a:ext cx="10456174" cy="2304798"/>
          </a:xfrm>
          <a:prstGeom prst="rect">
            <a:avLst/>
          </a:prstGeom>
          <a:solidFill>
            <a:srgbClr val="6FAC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7"/>
          <p:cNvSpPr txBox="1"/>
          <p:nvPr/>
        </p:nvSpPr>
        <p:spPr>
          <a:xfrm>
            <a:off x="4462473" y="3903890"/>
            <a:ext cx="9809299" cy="103314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6400"/>
              <a:buFont typeface="Arial"/>
              <a:buNone/>
            </a:pPr>
            <a:r>
              <a:rPr lang="en-US" sz="6400" b="0" i="0" u="none" strike="noStrike" cap="none">
                <a:solidFill>
                  <a:srgbClr val="FEFFF8"/>
                </a:solidFill>
                <a:latin typeface="Spartan"/>
                <a:ea typeface="Spartan"/>
                <a:cs typeface="Spartan"/>
                <a:sym typeface="Spartan"/>
              </a:rPr>
              <a:t>RECOMMENDATIONS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380"/>
        <p:cNvGrpSpPr/>
        <p:nvPr/>
      </p:nvGrpSpPr>
      <p:grpSpPr>
        <a:xfrm>
          <a:off x="0" y="0"/>
          <a:ext cx="0" cy="0"/>
          <a:chOff x="0" y="0"/>
          <a:chExt cx="0" cy="0"/>
        </a:xfrm>
      </p:grpSpPr>
      <p:sp>
        <p:nvSpPr>
          <p:cNvPr id="381" name="Google Shape;381;p28"/>
          <p:cNvSpPr txBox="1"/>
          <p:nvPr/>
        </p:nvSpPr>
        <p:spPr>
          <a:xfrm>
            <a:off x="1028700" y="952933"/>
            <a:ext cx="8710386" cy="83820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5000"/>
              <a:buFont typeface="Arial"/>
              <a:buNone/>
            </a:pPr>
            <a:r>
              <a:rPr lang="en-US" sz="5000" b="0" i="0" u="none" strike="noStrike" cap="none">
                <a:solidFill>
                  <a:srgbClr val="FFFFFF"/>
                </a:solidFill>
                <a:latin typeface="Spartan"/>
                <a:ea typeface="Spartan"/>
                <a:cs typeface="Spartan"/>
                <a:sym typeface="Spartan"/>
              </a:rPr>
              <a:t>For Utilities</a:t>
            </a:r>
            <a:endParaRPr sz="1400" b="0" i="0" u="none" strike="noStrike" cap="none">
              <a:solidFill>
                <a:srgbClr val="000000"/>
              </a:solidFill>
              <a:latin typeface="Arial"/>
              <a:ea typeface="Arial"/>
              <a:cs typeface="Arial"/>
              <a:sym typeface="Arial"/>
            </a:endParaRPr>
          </a:p>
        </p:txBody>
      </p:sp>
      <p:sp>
        <p:nvSpPr>
          <p:cNvPr id="382" name="Google Shape;382;p28"/>
          <p:cNvSpPr/>
          <p:nvPr/>
        </p:nvSpPr>
        <p:spPr>
          <a:xfrm>
            <a:off x="13621408" y="-352026"/>
            <a:ext cx="4988064" cy="10991051"/>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3" name="Google Shape;383;p28"/>
          <p:cNvGrpSpPr/>
          <p:nvPr/>
        </p:nvGrpSpPr>
        <p:grpSpPr>
          <a:xfrm>
            <a:off x="10801481" y="1029133"/>
            <a:ext cx="6457819" cy="8229576"/>
            <a:chOff x="0" y="0"/>
            <a:chExt cx="8610425" cy="10972769"/>
          </a:xfrm>
        </p:grpSpPr>
        <p:pic>
          <p:nvPicPr>
            <p:cNvPr id="384" name="Google Shape;384;p28"/>
            <p:cNvPicPr preferRelativeResize="0"/>
            <p:nvPr/>
          </p:nvPicPr>
          <p:blipFill rotWithShape="1">
            <a:blip r:embed="rId3">
              <a:alphaModFix/>
            </a:blip>
            <a:srcRect t="465" b="46370"/>
            <a:stretch/>
          </p:blipFill>
          <p:spPr>
            <a:xfrm>
              <a:off x="0" y="0"/>
              <a:ext cx="8610425" cy="3572923"/>
            </a:xfrm>
            <a:prstGeom prst="rect">
              <a:avLst/>
            </a:prstGeom>
            <a:noFill/>
            <a:ln>
              <a:noFill/>
            </a:ln>
          </p:spPr>
        </p:pic>
        <p:pic>
          <p:nvPicPr>
            <p:cNvPr id="385" name="Google Shape;385;p28"/>
            <p:cNvPicPr preferRelativeResize="0"/>
            <p:nvPr/>
          </p:nvPicPr>
          <p:blipFill rotWithShape="1">
            <a:blip r:embed="rId4">
              <a:alphaModFix/>
            </a:blip>
            <a:srcRect b="46457"/>
            <a:stretch/>
          </p:blipFill>
          <p:spPr>
            <a:xfrm>
              <a:off x="0" y="3699923"/>
              <a:ext cx="8610425" cy="3572923"/>
            </a:xfrm>
            <a:prstGeom prst="rect">
              <a:avLst/>
            </a:prstGeom>
            <a:noFill/>
            <a:ln>
              <a:noFill/>
            </a:ln>
          </p:spPr>
        </p:pic>
        <p:pic>
          <p:nvPicPr>
            <p:cNvPr id="386" name="Google Shape;386;p28"/>
            <p:cNvPicPr preferRelativeResize="0"/>
            <p:nvPr/>
          </p:nvPicPr>
          <p:blipFill rotWithShape="1">
            <a:blip r:embed="rId5">
              <a:alphaModFix/>
            </a:blip>
            <a:srcRect t="23228" b="23227"/>
            <a:stretch/>
          </p:blipFill>
          <p:spPr>
            <a:xfrm>
              <a:off x="0" y="7399846"/>
              <a:ext cx="8610425" cy="3572923"/>
            </a:xfrm>
            <a:prstGeom prst="rect">
              <a:avLst/>
            </a:prstGeom>
            <a:noFill/>
            <a:ln>
              <a:noFill/>
            </a:ln>
          </p:spPr>
        </p:pic>
      </p:grpSp>
      <p:sp>
        <p:nvSpPr>
          <p:cNvPr id="387" name="Google Shape;387;p28"/>
          <p:cNvSpPr txBox="1"/>
          <p:nvPr/>
        </p:nvSpPr>
        <p:spPr>
          <a:xfrm>
            <a:off x="1033593" y="2795032"/>
            <a:ext cx="8705493" cy="5760720"/>
          </a:xfrm>
          <a:prstGeom prst="rect">
            <a:avLst/>
          </a:prstGeom>
          <a:noFill/>
          <a:ln>
            <a:noFill/>
          </a:ln>
        </p:spPr>
        <p:txBody>
          <a:bodyPr spcFirstLastPara="1" wrap="square" lIns="0" tIns="0" rIns="0" bIns="0" anchor="t" anchorCtr="0">
            <a:spAutoFit/>
          </a:bodyPr>
          <a:lstStyle/>
          <a:p>
            <a:pPr marL="712470" marR="0" lvl="1" indent="-356235" algn="l" rtl="0">
              <a:lnSpc>
                <a:spcPct val="125000"/>
              </a:lnSpc>
              <a:spcBef>
                <a:spcPts val="0"/>
              </a:spcBef>
              <a:spcAft>
                <a:spcPts val="0"/>
              </a:spcAft>
              <a:buClr>
                <a:srgbClr val="FEFFF8"/>
              </a:buClr>
              <a:buSzPts val="3300"/>
              <a:buFont typeface="Arial"/>
              <a:buChar char="•"/>
            </a:pPr>
            <a:r>
              <a:rPr lang="en-US" sz="3300" b="0" i="0" u="none" strike="noStrike" cap="none">
                <a:solidFill>
                  <a:srgbClr val="FEFFF8"/>
                </a:solidFill>
                <a:latin typeface="Arial"/>
                <a:ea typeface="Arial"/>
                <a:cs typeface="Arial"/>
                <a:sym typeface="Arial"/>
              </a:rPr>
              <a:t>Adopt outdoor watering limitations on an ongoing basis, not just during drought.</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3300"/>
              <a:buFont typeface="Arial"/>
              <a:buNone/>
            </a:pPr>
            <a:endParaRPr sz="3300" b="0" i="0" u="none" strike="noStrike" cap="none">
              <a:solidFill>
                <a:srgbClr val="FEFFF8"/>
              </a:solidFill>
              <a:latin typeface="Arial"/>
              <a:ea typeface="Arial"/>
              <a:cs typeface="Arial"/>
              <a:sym typeface="Arial"/>
            </a:endParaRPr>
          </a:p>
          <a:p>
            <a:pPr marL="712470" marR="0" lvl="1" indent="-356235" algn="l" rtl="0">
              <a:lnSpc>
                <a:spcPct val="125000"/>
              </a:lnSpc>
              <a:spcBef>
                <a:spcPts val="0"/>
              </a:spcBef>
              <a:spcAft>
                <a:spcPts val="0"/>
              </a:spcAft>
              <a:buClr>
                <a:srgbClr val="FEFFF8"/>
              </a:buClr>
              <a:buSzPts val="3300"/>
              <a:buFont typeface="Arial"/>
              <a:buChar char="•"/>
            </a:pPr>
            <a:r>
              <a:rPr lang="en-US" sz="3300" b="0" i="0" u="none" strike="noStrike" cap="none">
                <a:solidFill>
                  <a:srgbClr val="FEFFF8"/>
                </a:solidFill>
                <a:latin typeface="Arial"/>
                <a:ea typeface="Arial"/>
                <a:cs typeface="Arial"/>
                <a:sym typeface="Arial"/>
              </a:rPr>
              <a:t>Adjust water rate structures to accurately reflect the cost and value of water.</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3300"/>
              <a:buFont typeface="Arial"/>
              <a:buNone/>
            </a:pPr>
            <a:endParaRPr sz="3300" b="0" i="0" u="none" strike="noStrike" cap="none">
              <a:solidFill>
                <a:srgbClr val="FEFFF8"/>
              </a:solidFill>
              <a:latin typeface="Arial"/>
              <a:ea typeface="Arial"/>
              <a:cs typeface="Arial"/>
              <a:sym typeface="Arial"/>
            </a:endParaRPr>
          </a:p>
          <a:p>
            <a:pPr marL="712470" marR="0" lvl="1" indent="-356235" algn="l" rtl="0">
              <a:lnSpc>
                <a:spcPct val="125000"/>
              </a:lnSpc>
              <a:spcBef>
                <a:spcPts val="0"/>
              </a:spcBef>
              <a:spcAft>
                <a:spcPts val="0"/>
              </a:spcAft>
              <a:buClr>
                <a:srgbClr val="FEFFF8"/>
              </a:buClr>
              <a:buSzPts val="3300"/>
              <a:buFont typeface="Arial"/>
              <a:buChar char="•"/>
            </a:pPr>
            <a:r>
              <a:rPr lang="en-US" sz="3300" b="0" i="0" u="none" strike="noStrike" cap="none">
                <a:solidFill>
                  <a:srgbClr val="FEFFF8"/>
                </a:solidFill>
                <a:latin typeface="Arial"/>
                <a:ea typeface="Arial"/>
                <a:cs typeface="Arial"/>
                <a:sym typeface="Arial"/>
              </a:rPr>
              <a:t>Evaluate the potential to tap state financial assistance from the State Water Implementation Fund for Texas.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391"/>
        <p:cNvGrpSpPr/>
        <p:nvPr/>
      </p:nvGrpSpPr>
      <p:grpSpPr>
        <a:xfrm>
          <a:off x="0" y="0"/>
          <a:ext cx="0" cy="0"/>
          <a:chOff x="0" y="0"/>
          <a:chExt cx="0" cy="0"/>
        </a:xfrm>
      </p:grpSpPr>
      <p:sp>
        <p:nvSpPr>
          <p:cNvPr id="392" name="Google Shape;392;p29"/>
          <p:cNvSpPr txBox="1"/>
          <p:nvPr/>
        </p:nvSpPr>
        <p:spPr>
          <a:xfrm>
            <a:off x="1028700" y="952933"/>
            <a:ext cx="8710386" cy="169545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5000"/>
              <a:buFont typeface="Arial"/>
              <a:buNone/>
            </a:pPr>
            <a:r>
              <a:rPr lang="en-US" sz="5000" b="0" i="0" u="none" strike="noStrike" cap="none">
                <a:solidFill>
                  <a:srgbClr val="FFFFFF"/>
                </a:solidFill>
                <a:latin typeface="Spartan"/>
                <a:ea typeface="Spartan"/>
                <a:cs typeface="Spartan"/>
                <a:sym typeface="Spartan"/>
              </a:rPr>
              <a:t>For Texas Water Development Board</a:t>
            </a:r>
            <a:endParaRPr sz="1400" b="0" i="0" u="none" strike="noStrike" cap="none">
              <a:solidFill>
                <a:srgbClr val="000000"/>
              </a:solidFill>
              <a:latin typeface="Arial"/>
              <a:ea typeface="Arial"/>
              <a:cs typeface="Arial"/>
              <a:sym typeface="Arial"/>
            </a:endParaRPr>
          </a:p>
        </p:txBody>
      </p:sp>
      <p:sp>
        <p:nvSpPr>
          <p:cNvPr id="393" name="Google Shape;393;p29"/>
          <p:cNvSpPr/>
          <p:nvPr/>
        </p:nvSpPr>
        <p:spPr>
          <a:xfrm>
            <a:off x="13621408" y="-352026"/>
            <a:ext cx="4988064" cy="10991051"/>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4" name="Google Shape;394;p29"/>
          <p:cNvGrpSpPr/>
          <p:nvPr/>
        </p:nvGrpSpPr>
        <p:grpSpPr>
          <a:xfrm>
            <a:off x="10801481" y="1029133"/>
            <a:ext cx="6457819" cy="8229576"/>
            <a:chOff x="0" y="0"/>
            <a:chExt cx="8610425" cy="10972769"/>
          </a:xfrm>
        </p:grpSpPr>
        <p:pic>
          <p:nvPicPr>
            <p:cNvPr id="395" name="Google Shape;395;p29"/>
            <p:cNvPicPr preferRelativeResize="0"/>
            <p:nvPr/>
          </p:nvPicPr>
          <p:blipFill rotWithShape="1">
            <a:blip r:embed="rId3">
              <a:alphaModFix/>
            </a:blip>
            <a:srcRect t="217" b="67518"/>
            <a:stretch/>
          </p:blipFill>
          <p:spPr>
            <a:xfrm>
              <a:off x="0" y="0"/>
              <a:ext cx="8610425" cy="3572923"/>
            </a:xfrm>
            <a:prstGeom prst="rect">
              <a:avLst/>
            </a:prstGeom>
            <a:noFill/>
            <a:ln>
              <a:noFill/>
            </a:ln>
          </p:spPr>
        </p:pic>
        <p:pic>
          <p:nvPicPr>
            <p:cNvPr id="396" name="Google Shape;396;p29"/>
            <p:cNvPicPr preferRelativeResize="0"/>
            <p:nvPr/>
          </p:nvPicPr>
          <p:blipFill rotWithShape="1">
            <a:blip r:embed="rId4">
              <a:alphaModFix/>
            </a:blip>
            <a:srcRect t="23228" b="23227"/>
            <a:stretch/>
          </p:blipFill>
          <p:spPr>
            <a:xfrm>
              <a:off x="0" y="3699923"/>
              <a:ext cx="8610425" cy="3572923"/>
            </a:xfrm>
            <a:prstGeom prst="rect">
              <a:avLst/>
            </a:prstGeom>
            <a:noFill/>
            <a:ln>
              <a:noFill/>
            </a:ln>
          </p:spPr>
        </p:pic>
        <p:pic>
          <p:nvPicPr>
            <p:cNvPr id="397" name="Google Shape;397;p29"/>
            <p:cNvPicPr preferRelativeResize="0"/>
            <p:nvPr/>
          </p:nvPicPr>
          <p:blipFill rotWithShape="1">
            <a:blip r:embed="rId5">
              <a:alphaModFix/>
            </a:blip>
            <a:srcRect t="23559" b="23558"/>
            <a:stretch/>
          </p:blipFill>
          <p:spPr>
            <a:xfrm>
              <a:off x="0" y="7399846"/>
              <a:ext cx="8610425" cy="3572923"/>
            </a:xfrm>
            <a:prstGeom prst="rect">
              <a:avLst/>
            </a:prstGeom>
            <a:noFill/>
            <a:ln>
              <a:noFill/>
            </a:ln>
          </p:spPr>
        </p:pic>
      </p:grpSp>
      <p:sp>
        <p:nvSpPr>
          <p:cNvPr id="398" name="Google Shape;398;p29"/>
          <p:cNvSpPr txBox="1"/>
          <p:nvPr/>
        </p:nvSpPr>
        <p:spPr>
          <a:xfrm>
            <a:off x="1033593" y="3318907"/>
            <a:ext cx="8705493" cy="5236845"/>
          </a:xfrm>
          <a:prstGeom prst="rect">
            <a:avLst/>
          </a:prstGeom>
          <a:noFill/>
          <a:ln>
            <a:noFill/>
          </a:ln>
        </p:spPr>
        <p:txBody>
          <a:bodyPr spcFirstLastPara="1" wrap="square" lIns="0" tIns="0" rIns="0" bIns="0" anchor="t" anchorCtr="0">
            <a:spAutoFit/>
          </a:bodyPr>
          <a:lstStyle/>
          <a:p>
            <a:pPr marL="712470" marR="0" lvl="1" indent="-356235" algn="l" rtl="0">
              <a:lnSpc>
                <a:spcPct val="125000"/>
              </a:lnSpc>
              <a:spcBef>
                <a:spcPts val="0"/>
              </a:spcBef>
              <a:spcAft>
                <a:spcPts val="0"/>
              </a:spcAft>
              <a:buClr>
                <a:srgbClr val="FEFFF8"/>
              </a:buClr>
              <a:buSzPts val="3300"/>
              <a:buFont typeface="Arial"/>
              <a:buChar char="•"/>
            </a:pPr>
            <a:r>
              <a:rPr lang="en-US" sz="3300" b="0" i="0" u="none" strike="noStrike" cap="none">
                <a:solidFill>
                  <a:srgbClr val="FEFFF8"/>
                </a:solidFill>
                <a:latin typeface="Arial"/>
                <a:ea typeface="Arial"/>
                <a:cs typeface="Arial"/>
                <a:sym typeface="Arial"/>
              </a:rPr>
              <a:t>Prepare and make available model Water Conservation Plans</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3300"/>
              <a:buFont typeface="Arial"/>
              <a:buNone/>
            </a:pPr>
            <a:endParaRPr sz="3300" b="0" i="0" u="none" strike="noStrike" cap="none">
              <a:solidFill>
                <a:srgbClr val="FEFFF8"/>
              </a:solidFill>
              <a:latin typeface="Arial"/>
              <a:ea typeface="Arial"/>
              <a:cs typeface="Arial"/>
              <a:sym typeface="Arial"/>
            </a:endParaRPr>
          </a:p>
          <a:p>
            <a:pPr marL="712470" marR="0" lvl="1" indent="-356235" algn="l" rtl="0">
              <a:lnSpc>
                <a:spcPct val="125000"/>
              </a:lnSpc>
              <a:spcBef>
                <a:spcPts val="0"/>
              </a:spcBef>
              <a:spcAft>
                <a:spcPts val="0"/>
              </a:spcAft>
              <a:buClr>
                <a:srgbClr val="FEFFF8"/>
              </a:buClr>
              <a:buSzPts val="3300"/>
              <a:buFont typeface="Arial"/>
              <a:buChar char="•"/>
            </a:pPr>
            <a:r>
              <a:rPr lang="en-US" sz="3300" b="0" i="0" u="none" strike="noStrike" cap="none">
                <a:solidFill>
                  <a:srgbClr val="FEFFF8"/>
                </a:solidFill>
                <a:latin typeface="Arial"/>
                <a:ea typeface="Arial"/>
                <a:cs typeface="Arial"/>
                <a:sym typeface="Arial"/>
              </a:rPr>
              <a:t>Evaluate possible ways to encourage more water utilities to tap SWIFT and SWI</a:t>
            </a:r>
            <a:r>
              <a:rPr lang="en-US" sz="3300">
                <a:solidFill>
                  <a:srgbClr val="FEFFF8"/>
                </a:solidFill>
              </a:rPr>
              <a:t>R</a:t>
            </a:r>
            <a:r>
              <a:rPr lang="en-US" sz="3300" b="0" i="0" u="none" strike="noStrike" cap="none">
                <a:solidFill>
                  <a:srgbClr val="FEFFF8"/>
                </a:solidFill>
                <a:latin typeface="Arial"/>
                <a:ea typeface="Arial"/>
                <a:cs typeface="Arial"/>
                <a:sym typeface="Arial"/>
              </a:rPr>
              <a:t>FT. </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3300"/>
              <a:buFont typeface="Arial"/>
              <a:buNone/>
            </a:pPr>
            <a:endParaRPr sz="3300" b="0" i="0" u="none" strike="noStrike" cap="none">
              <a:solidFill>
                <a:srgbClr val="FEFFF8"/>
              </a:solidFill>
              <a:latin typeface="Arial"/>
              <a:ea typeface="Arial"/>
              <a:cs typeface="Arial"/>
              <a:sym typeface="Arial"/>
            </a:endParaRPr>
          </a:p>
          <a:p>
            <a:pPr marL="712470" marR="0" lvl="1" indent="-356235" algn="l" rtl="0">
              <a:lnSpc>
                <a:spcPct val="125000"/>
              </a:lnSpc>
              <a:spcBef>
                <a:spcPts val="0"/>
              </a:spcBef>
              <a:spcAft>
                <a:spcPts val="0"/>
              </a:spcAft>
              <a:buClr>
                <a:srgbClr val="FEFFF8"/>
              </a:buClr>
              <a:buSzPts val="3300"/>
              <a:buFont typeface="Arial"/>
              <a:buChar char="•"/>
            </a:pPr>
            <a:r>
              <a:rPr lang="en-US" sz="3300" b="0" i="0" u="none" strike="noStrike" cap="none">
                <a:solidFill>
                  <a:srgbClr val="FEFFF8"/>
                </a:solidFill>
                <a:latin typeface="Arial"/>
                <a:ea typeface="Arial"/>
                <a:cs typeface="Arial"/>
                <a:sym typeface="Arial"/>
              </a:rPr>
              <a:t>Communicate expeditiously with a retail public water utility when a Water Loss Audit has been </a:t>
            </a:r>
            <a:r>
              <a:rPr lang="en-US" sz="3300">
                <a:solidFill>
                  <a:srgbClr val="FEFFF8"/>
                </a:solidFill>
              </a:rPr>
              <a:t>removed</a:t>
            </a:r>
            <a:r>
              <a:rPr lang="en-US" sz="3300" b="0" i="0" u="none" strike="noStrike" cap="none">
                <a:solidFill>
                  <a:srgbClr val="FEFFF8"/>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402"/>
        <p:cNvGrpSpPr/>
        <p:nvPr/>
      </p:nvGrpSpPr>
      <p:grpSpPr>
        <a:xfrm>
          <a:off x="0" y="0"/>
          <a:ext cx="0" cy="0"/>
          <a:chOff x="0" y="0"/>
          <a:chExt cx="0" cy="0"/>
        </a:xfrm>
      </p:grpSpPr>
      <p:sp>
        <p:nvSpPr>
          <p:cNvPr id="403" name="Google Shape;403;p30"/>
          <p:cNvSpPr/>
          <p:nvPr/>
        </p:nvSpPr>
        <p:spPr>
          <a:xfrm>
            <a:off x="13621408" y="-352026"/>
            <a:ext cx="4988064" cy="10991051"/>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4" name="Google Shape;404;p30"/>
          <p:cNvGrpSpPr/>
          <p:nvPr/>
        </p:nvGrpSpPr>
        <p:grpSpPr>
          <a:xfrm>
            <a:off x="10801481" y="1029133"/>
            <a:ext cx="6457819" cy="8229576"/>
            <a:chOff x="0" y="0"/>
            <a:chExt cx="8610425" cy="10972769"/>
          </a:xfrm>
        </p:grpSpPr>
        <p:pic>
          <p:nvPicPr>
            <p:cNvPr id="405" name="Google Shape;405;p30"/>
            <p:cNvPicPr preferRelativeResize="0"/>
            <p:nvPr/>
          </p:nvPicPr>
          <p:blipFill rotWithShape="1">
            <a:blip r:embed="rId3">
              <a:alphaModFix/>
            </a:blip>
            <a:srcRect t="23228" b="23227"/>
            <a:stretch/>
          </p:blipFill>
          <p:spPr>
            <a:xfrm>
              <a:off x="0" y="0"/>
              <a:ext cx="8610425" cy="3572923"/>
            </a:xfrm>
            <a:prstGeom prst="rect">
              <a:avLst/>
            </a:prstGeom>
            <a:noFill/>
            <a:ln>
              <a:noFill/>
            </a:ln>
          </p:spPr>
        </p:pic>
        <p:pic>
          <p:nvPicPr>
            <p:cNvPr id="406" name="Google Shape;406;p30"/>
            <p:cNvPicPr preferRelativeResize="0"/>
            <p:nvPr/>
          </p:nvPicPr>
          <p:blipFill rotWithShape="1">
            <a:blip r:embed="rId4">
              <a:alphaModFix/>
            </a:blip>
            <a:srcRect b="46457"/>
            <a:stretch/>
          </p:blipFill>
          <p:spPr>
            <a:xfrm>
              <a:off x="0" y="3699923"/>
              <a:ext cx="8610425" cy="3572923"/>
            </a:xfrm>
            <a:prstGeom prst="rect">
              <a:avLst/>
            </a:prstGeom>
            <a:noFill/>
            <a:ln>
              <a:noFill/>
            </a:ln>
          </p:spPr>
        </p:pic>
        <p:pic>
          <p:nvPicPr>
            <p:cNvPr id="407" name="Google Shape;407;p30"/>
            <p:cNvPicPr preferRelativeResize="0"/>
            <p:nvPr/>
          </p:nvPicPr>
          <p:blipFill rotWithShape="1">
            <a:blip r:embed="rId5">
              <a:alphaModFix/>
            </a:blip>
            <a:srcRect t="33746" b="33747"/>
            <a:stretch/>
          </p:blipFill>
          <p:spPr>
            <a:xfrm>
              <a:off x="0" y="7399846"/>
              <a:ext cx="8610425" cy="3572923"/>
            </a:xfrm>
            <a:prstGeom prst="rect">
              <a:avLst/>
            </a:prstGeom>
            <a:noFill/>
            <a:ln>
              <a:noFill/>
            </a:ln>
          </p:spPr>
        </p:pic>
      </p:grpSp>
      <p:sp>
        <p:nvSpPr>
          <p:cNvPr id="408" name="Google Shape;408;p30"/>
          <p:cNvSpPr txBox="1"/>
          <p:nvPr/>
        </p:nvSpPr>
        <p:spPr>
          <a:xfrm>
            <a:off x="1031150" y="2083451"/>
            <a:ext cx="8705400" cy="6866700"/>
          </a:xfrm>
          <a:prstGeom prst="rect">
            <a:avLst/>
          </a:prstGeom>
          <a:noFill/>
          <a:ln>
            <a:noFill/>
          </a:ln>
        </p:spPr>
        <p:txBody>
          <a:bodyPr spcFirstLastPara="1" wrap="square" lIns="0" tIns="0" rIns="0" bIns="0" anchor="t" anchorCtr="0">
            <a:spAutoFit/>
          </a:bodyPr>
          <a:lstStyle/>
          <a:p>
            <a:pPr marL="777240" marR="0" lvl="1" indent="-388620" algn="l" rtl="0">
              <a:lnSpc>
                <a:spcPct val="125000"/>
              </a:lnSpc>
              <a:spcBef>
                <a:spcPts val="0"/>
              </a:spcBef>
              <a:spcAft>
                <a:spcPts val="0"/>
              </a:spcAft>
              <a:buClr>
                <a:srgbClr val="FEFFF8"/>
              </a:buClr>
              <a:buSzPts val="3600"/>
              <a:buFont typeface="Arial"/>
              <a:buChar char="•"/>
            </a:pPr>
            <a:r>
              <a:rPr lang="en-US" sz="3600">
                <a:solidFill>
                  <a:srgbClr val="FEFFF8"/>
                </a:solidFill>
              </a:rPr>
              <a:t>Conduct a study on water conservation pricing signals </a:t>
            </a:r>
            <a:br>
              <a:rPr lang="en-US" sz="3600">
                <a:solidFill>
                  <a:srgbClr val="FEFFF8"/>
                </a:solidFill>
              </a:rPr>
            </a:br>
            <a:endParaRPr sz="3600">
              <a:solidFill>
                <a:srgbClr val="FEFFF8"/>
              </a:solidFill>
            </a:endParaRPr>
          </a:p>
          <a:p>
            <a:pPr marL="777240" marR="0" lvl="1" indent="-388620" algn="l" rtl="0">
              <a:lnSpc>
                <a:spcPct val="125000"/>
              </a:lnSpc>
              <a:spcBef>
                <a:spcPts val="0"/>
              </a:spcBef>
              <a:spcAft>
                <a:spcPts val="0"/>
              </a:spcAft>
              <a:buClr>
                <a:srgbClr val="FEFFF8"/>
              </a:buClr>
              <a:buSzPts val="3600"/>
              <a:buFont typeface="Arial"/>
              <a:buChar char="•"/>
            </a:pPr>
            <a:r>
              <a:rPr lang="en-US" sz="3600" b="0" i="0" u="none" strike="noStrike" cap="none">
                <a:solidFill>
                  <a:srgbClr val="FEFFF8"/>
                </a:solidFill>
                <a:latin typeface="Arial"/>
                <a:ea typeface="Arial"/>
                <a:cs typeface="Arial"/>
                <a:sym typeface="Arial"/>
              </a:rPr>
              <a:t>Evaluate potential mechanisms for ensuring enforcement of requirements for submittal of reports.</a:t>
            </a:r>
            <a:endParaRPr sz="1400" b="0" i="0" u="none" strike="noStrike" cap="none">
              <a:solidFill>
                <a:srgbClr val="000000"/>
              </a:solidFill>
              <a:latin typeface="Arial"/>
              <a:ea typeface="Arial"/>
              <a:cs typeface="Arial"/>
              <a:sym typeface="Arial"/>
            </a:endParaRPr>
          </a:p>
          <a:p>
            <a:pPr marL="0" marR="0" lvl="0" indent="0" algn="l" rtl="0">
              <a:lnSpc>
                <a:spcPct val="114583"/>
              </a:lnSpc>
              <a:spcBef>
                <a:spcPts val="0"/>
              </a:spcBef>
              <a:spcAft>
                <a:spcPts val="0"/>
              </a:spcAft>
              <a:buClr>
                <a:srgbClr val="000000"/>
              </a:buClr>
              <a:buSzPts val="3600"/>
              <a:buFont typeface="Arial"/>
              <a:buNone/>
            </a:pPr>
            <a:endParaRPr sz="3600" b="0" i="0" u="none" strike="noStrike" cap="none">
              <a:solidFill>
                <a:srgbClr val="FEFFF8"/>
              </a:solidFill>
              <a:latin typeface="Arial"/>
              <a:ea typeface="Arial"/>
              <a:cs typeface="Arial"/>
              <a:sym typeface="Arial"/>
            </a:endParaRPr>
          </a:p>
          <a:p>
            <a:pPr marL="712470" marR="0" lvl="1" indent="-356235" algn="l" rtl="0">
              <a:lnSpc>
                <a:spcPct val="125000"/>
              </a:lnSpc>
              <a:spcBef>
                <a:spcPts val="0"/>
              </a:spcBef>
              <a:spcAft>
                <a:spcPts val="0"/>
              </a:spcAft>
              <a:buClr>
                <a:srgbClr val="FEFFF8"/>
              </a:buClr>
              <a:buSzPts val="3300"/>
              <a:buFont typeface="Arial"/>
              <a:buChar char="•"/>
            </a:pPr>
            <a:r>
              <a:rPr lang="en-US" sz="3300" b="0" i="0" u="none" strike="noStrike" cap="none">
                <a:solidFill>
                  <a:srgbClr val="FEFFF8"/>
                </a:solidFill>
                <a:latin typeface="Arial"/>
                <a:ea typeface="Arial"/>
                <a:cs typeface="Arial"/>
                <a:sym typeface="Arial"/>
              </a:rPr>
              <a:t>Consider requiring third-party validation of Water Loss Audits to improve the accuracy.</a:t>
            </a:r>
            <a:endParaRPr sz="1400" b="0" i="0" u="none" strike="noStrike" cap="none">
              <a:solidFill>
                <a:srgbClr val="000000"/>
              </a:solidFill>
              <a:latin typeface="Arial"/>
              <a:ea typeface="Arial"/>
              <a:cs typeface="Arial"/>
              <a:sym typeface="Arial"/>
            </a:endParaRPr>
          </a:p>
        </p:txBody>
      </p:sp>
      <p:sp>
        <p:nvSpPr>
          <p:cNvPr id="409" name="Google Shape;409;p30"/>
          <p:cNvSpPr txBox="1"/>
          <p:nvPr/>
        </p:nvSpPr>
        <p:spPr>
          <a:xfrm>
            <a:off x="1028700" y="952933"/>
            <a:ext cx="8710386" cy="83820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5000"/>
              <a:buFont typeface="Arial"/>
              <a:buNone/>
            </a:pPr>
            <a:r>
              <a:rPr lang="en-US" sz="5000" b="0" i="0" u="none" strike="noStrike" cap="none">
                <a:solidFill>
                  <a:srgbClr val="FFFFFF"/>
                </a:solidFill>
                <a:latin typeface="Spartan"/>
                <a:ea typeface="Spartan"/>
                <a:cs typeface="Spartan"/>
                <a:sym typeface="Spartan"/>
              </a:rPr>
              <a:t>For The State of Texas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3"/>
          <p:cNvSpPr/>
          <p:nvPr/>
        </p:nvSpPr>
        <p:spPr>
          <a:xfrm>
            <a:off x="-918803" y="2284734"/>
            <a:ext cx="20548365" cy="6973566"/>
          </a:xfrm>
          <a:custGeom>
            <a:avLst/>
            <a:gdLst/>
            <a:ahLst/>
            <a:cxnLst/>
            <a:rect l="l" t="t" r="r" b="b"/>
            <a:pathLst>
              <a:path w="6950928" h="2358959" extrusionOk="0">
                <a:moveTo>
                  <a:pt x="0" y="0"/>
                </a:moveTo>
                <a:lnTo>
                  <a:pt x="6950928" y="0"/>
                </a:lnTo>
                <a:lnTo>
                  <a:pt x="6950928" y="2358959"/>
                </a:lnTo>
                <a:lnTo>
                  <a:pt x="0" y="2358959"/>
                </a:lnTo>
                <a:close/>
              </a:path>
            </a:pathLst>
          </a:custGeom>
          <a:solidFill>
            <a:srgbClr val="005F7A">
              <a:alpha val="56078"/>
            </a:srgbClr>
          </a:solidFill>
          <a:ln>
            <a:noFill/>
          </a:ln>
        </p:spPr>
      </p:sp>
      <p:grpSp>
        <p:nvGrpSpPr>
          <p:cNvPr id="114" name="Google Shape;114;p3"/>
          <p:cNvGrpSpPr/>
          <p:nvPr/>
        </p:nvGrpSpPr>
        <p:grpSpPr>
          <a:xfrm>
            <a:off x="2826622" y="3018198"/>
            <a:ext cx="13057516" cy="5230177"/>
            <a:chOff x="0" y="-95250"/>
            <a:chExt cx="17410021" cy="6973570"/>
          </a:xfrm>
        </p:grpSpPr>
        <p:sp>
          <p:nvSpPr>
            <p:cNvPr id="115" name="Google Shape;115;p3"/>
            <p:cNvSpPr txBox="1"/>
            <p:nvPr/>
          </p:nvSpPr>
          <p:spPr>
            <a:xfrm>
              <a:off x="0" y="-95250"/>
              <a:ext cx="17406552" cy="141605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500"/>
                <a:buFont typeface="Arial"/>
                <a:buNone/>
              </a:pPr>
              <a:r>
                <a:rPr lang="en-US" sz="6500" b="0" i="0" u="none" strike="noStrike" cap="none">
                  <a:solidFill>
                    <a:srgbClr val="FEFFF8"/>
                  </a:solidFill>
                  <a:latin typeface="Spartan"/>
                  <a:ea typeface="Spartan"/>
                  <a:cs typeface="Spartan"/>
                  <a:sym typeface="Spartan"/>
                </a:rPr>
                <a:t>Logistics</a:t>
              </a:r>
              <a:endParaRPr sz="1400" b="0" i="0" u="none" strike="noStrike" cap="none">
                <a:solidFill>
                  <a:srgbClr val="000000"/>
                </a:solidFill>
                <a:latin typeface="Arial"/>
                <a:ea typeface="Arial"/>
                <a:cs typeface="Arial"/>
                <a:sym typeface="Arial"/>
              </a:endParaRPr>
            </a:p>
          </p:txBody>
        </p:sp>
        <p:sp>
          <p:nvSpPr>
            <p:cNvPr id="116" name="Google Shape;116;p3"/>
            <p:cNvSpPr txBox="1"/>
            <p:nvPr/>
          </p:nvSpPr>
          <p:spPr>
            <a:xfrm>
              <a:off x="0" y="1555750"/>
              <a:ext cx="17410021" cy="5322570"/>
            </a:xfrm>
            <a:prstGeom prst="rect">
              <a:avLst/>
            </a:prstGeom>
            <a:noFill/>
            <a:ln>
              <a:noFill/>
            </a:ln>
          </p:spPr>
          <p:txBody>
            <a:bodyPr spcFirstLastPara="1" wrap="square" lIns="0" tIns="0" rIns="0" bIns="0" anchor="t" anchorCtr="0">
              <a:spAutoFit/>
            </a:bodyPr>
            <a:lstStyle/>
            <a:p>
              <a:pPr marL="777240" marR="0" lvl="1" indent="-388620" algn="l" rtl="0">
                <a:lnSpc>
                  <a:spcPct val="125000"/>
                </a:lnSpc>
                <a:spcBef>
                  <a:spcPts val="0"/>
                </a:spcBef>
                <a:spcAft>
                  <a:spcPts val="0"/>
                </a:spcAft>
                <a:buClr>
                  <a:srgbClr val="FEFFF8"/>
                </a:buClr>
                <a:buSzPts val="3600"/>
                <a:buFont typeface="Arial"/>
                <a:buChar char="•"/>
              </a:pPr>
              <a:r>
                <a:rPr lang="en-US" sz="3600" b="0" i="0" u="none" strike="noStrike" cap="none">
                  <a:solidFill>
                    <a:srgbClr val="FEFFF8"/>
                  </a:solidFill>
                  <a:latin typeface="Arial"/>
                  <a:ea typeface="Arial"/>
                  <a:cs typeface="Arial"/>
                  <a:sym typeface="Arial"/>
                </a:rPr>
                <a:t>Webinar will be 60 minutes with time for Q&amp;A at the end</a:t>
              </a:r>
              <a:endParaRPr sz="1400" b="0" i="0" u="none" strike="noStrike" cap="none">
                <a:solidFill>
                  <a:srgbClr val="000000"/>
                </a:solidFill>
                <a:latin typeface="Arial"/>
                <a:ea typeface="Arial"/>
                <a:cs typeface="Arial"/>
                <a:sym typeface="Arial"/>
              </a:endParaRPr>
            </a:p>
            <a:p>
              <a:pPr marL="777240" marR="0" lvl="1" indent="-388620" algn="l" rtl="0">
                <a:lnSpc>
                  <a:spcPct val="125000"/>
                </a:lnSpc>
                <a:spcBef>
                  <a:spcPts val="0"/>
                </a:spcBef>
                <a:spcAft>
                  <a:spcPts val="0"/>
                </a:spcAft>
                <a:buClr>
                  <a:srgbClr val="FEFFF8"/>
                </a:buClr>
                <a:buSzPts val="3600"/>
                <a:buFont typeface="Arial"/>
                <a:buChar char="•"/>
              </a:pPr>
              <a:r>
                <a:rPr lang="en-US" sz="3600" b="0" i="0" u="none" strike="noStrike" cap="none">
                  <a:solidFill>
                    <a:srgbClr val="FEFFF8"/>
                  </a:solidFill>
                  <a:latin typeface="Arial"/>
                  <a:ea typeface="Arial"/>
                  <a:cs typeface="Arial"/>
                  <a:sym typeface="Arial"/>
                </a:rPr>
                <a:t>Audio through your telephone or computer, microphone &amp; speakers</a:t>
              </a:r>
              <a:endParaRPr sz="1400" b="0" i="0" u="none" strike="noStrike" cap="none">
                <a:solidFill>
                  <a:srgbClr val="000000"/>
                </a:solidFill>
                <a:latin typeface="Arial"/>
                <a:ea typeface="Arial"/>
                <a:cs typeface="Arial"/>
                <a:sym typeface="Arial"/>
              </a:endParaRPr>
            </a:p>
            <a:p>
              <a:pPr marL="777240" marR="0" lvl="1" indent="-388620" algn="l" rtl="0">
                <a:lnSpc>
                  <a:spcPct val="125000"/>
                </a:lnSpc>
                <a:spcBef>
                  <a:spcPts val="0"/>
                </a:spcBef>
                <a:spcAft>
                  <a:spcPts val="0"/>
                </a:spcAft>
                <a:buClr>
                  <a:srgbClr val="FEFFF8"/>
                </a:buClr>
                <a:buSzPts val="3600"/>
                <a:buFont typeface="Arial"/>
                <a:buChar char="•"/>
              </a:pPr>
              <a:r>
                <a:rPr lang="en-US" sz="3600" b="0" i="0" u="none" strike="noStrike" cap="none">
                  <a:solidFill>
                    <a:srgbClr val="FEFFF8"/>
                  </a:solidFill>
                  <a:latin typeface="Arial"/>
                  <a:ea typeface="Arial"/>
                  <a:cs typeface="Arial"/>
                  <a:sym typeface="Arial"/>
                </a:rPr>
                <a:t>Please Submit questions through the Q&amp;A function, they will be answered at the end of the webinar by the presenters.</a:t>
              </a:r>
              <a:endParaRPr sz="1400" b="0" i="0" u="none" strike="noStrike" cap="none">
                <a:solidFill>
                  <a:srgbClr val="000000"/>
                </a:solidFill>
                <a:latin typeface="Arial"/>
                <a:ea typeface="Arial"/>
                <a:cs typeface="Arial"/>
                <a:sym typeface="Arial"/>
              </a:endParaRPr>
            </a:p>
            <a:p>
              <a:pPr marL="777240" marR="0" lvl="1" indent="-388620" algn="l" rtl="0">
                <a:lnSpc>
                  <a:spcPct val="125000"/>
                </a:lnSpc>
                <a:spcBef>
                  <a:spcPts val="0"/>
                </a:spcBef>
                <a:spcAft>
                  <a:spcPts val="0"/>
                </a:spcAft>
                <a:buClr>
                  <a:srgbClr val="FEFFF8"/>
                </a:buClr>
                <a:buSzPts val="3600"/>
                <a:buFont typeface="Arial"/>
                <a:buChar char="•"/>
              </a:pPr>
              <a:r>
                <a:rPr lang="en-US" sz="3600" b="0" i="0" u="none" strike="noStrike" cap="none">
                  <a:solidFill>
                    <a:srgbClr val="FEFFF8"/>
                  </a:solidFill>
                  <a:latin typeface="Arial"/>
                  <a:ea typeface="Arial"/>
                  <a:cs typeface="Arial"/>
                  <a:sym typeface="Arial"/>
                </a:rPr>
                <a:t>All participants will be muted</a:t>
              </a:r>
              <a:endParaRPr sz="3600" b="0" i="0" u="none" strike="noStrike" cap="none">
                <a:solidFill>
                  <a:srgbClr val="FEFFF8"/>
                </a:solidFill>
                <a:latin typeface="Arial"/>
                <a:ea typeface="Arial"/>
                <a:cs typeface="Arial"/>
                <a:sym typeface="Arial"/>
              </a:endParaRPr>
            </a:p>
            <a:p>
              <a:pPr marL="777240" marR="0" lvl="1" indent="-388620" algn="l" rtl="0">
                <a:lnSpc>
                  <a:spcPct val="125000"/>
                </a:lnSpc>
                <a:spcBef>
                  <a:spcPts val="0"/>
                </a:spcBef>
                <a:spcAft>
                  <a:spcPts val="0"/>
                </a:spcAft>
                <a:buClr>
                  <a:srgbClr val="FEFFF8"/>
                </a:buClr>
                <a:buSzPts val="3600"/>
                <a:buChar char="•"/>
              </a:pPr>
              <a:r>
                <a:rPr lang="en-US" sz="3600">
                  <a:solidFill>
                    <a:srgbClr val="FEFFF8"/>
                  </a:solidFill>
                </a:rPr>
                <a:t>Webinar recording and slides will be posted online</a:t>
              </a:r>
              <a:endParaRPr sz="3600">
                <a:solidFill>
                  <a:srgbClr val="FEFFF8"/>
                </a:solidFill>
              </a:endParaRPr>
            </a:p>
          </p:txBody>
        </p:sp>
      </p:grpSp>
      <p:sp>
        <p:nvSpPr>
          <p:cNvPr id="117" name="Google Shape;117;p3"/>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Speaker: JW</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413"/>
        <p:cNvGrpSpPr/>
        <p:nvPr/>
      </p:nvGrpSpPr>
      <p:grpSpPr>
        <a:xfrm>
          <a:off x="0" y="0"/>
          <a:ext cx="0" cy="0"/>
          <a:chOff x="0" y="0"/>
          <a:chExt cx="0" cy="0"/>
        </a:xfrm>
      </p:grpSpPr>
      <p:grpSp>
        <p:nvGrpSpPr>
          <p:cNvPr id="414" name="Google Shape;414;p31"/>
          <p:cNvGrpSpPr/>
          <p:nvPr/>
        </p:nvGrpSpPr>
        <p:grpSpPr>
          <a:xfrm>
            <a:off x="-323850" y="-295275"/>
            <a:ext cx="18935700" cy="10877551"/>
            <a:chOff x="0" y="0"/>
            <a:chExt cx="25247600" cy="14503401"/>
          </a:xfrm>
        </p:grpSpPr>
        <p:pic>
          <p:nvPicPr>
            <p:cNvPr id="415" name="Google Shape;415;p31"/>
            <p:cNvPicPr preferRelativeResize="0"/>
            <p:nvPr/>
          </p:nvPicPr>
          <p:blipFill rotWithShape="1">
            <a:blip r:embed="rId3">
              <a:alphaModFix/>
            </a:blip>
            <a:srcRect l="15847" r="15847"/>
            <a:stretch/>
          </p:blipFill>
          <p:spPr>
            <a:xfrm>
              <a:off x="0" y="0"/>
              <a:ext cx="12623800" cy="14503401"/>
            </a:xfrm>
            <a:prstGeom prst="rect">
              <a:avLst/>
            </a:prstGeom>
            <a:noFill/>
            <a:ln>
              <a:noFill/>
            </a:ln>
          </p:spPr>
        </p:pic>
        <p:pic>
          <p:nvPicPr>
            <p:cNvPr id="416" name="Google Shape;416;p31"/>
            <p:cNvPicPr preferRelativeResize="0"/>
            <p:nvPr/>
          </p:nvPicPr>
          <p:blipFill rotWithShape="1">
            <a:blip r:embed="rId4">
              <a:alphaModFix/>
            </a:blip>
            <a:srcRect t="5335" b="5334"/>
            <a:stretch/>
          </p:blipFill>
          <p:spPr>
            <a:xfrm>
              <a:off x="12623800" y="0"/>
              <a:ext cx="12623800" cy="14503400"/>
            </a:xfrm>
            <a:prstGeom prst="rect">
              <a:avLst/>
            </a:prstGeom>
            <a:noFill/>
            <a:ln>
              <a:noFill/>
            </a:ln>
          </p:spPr>
        </p:pic>
      </p:grpSp>
      <p:sp>
        <p:nvSpPr>
          <p:cNvPr id="417" name="Google Shape;417;p31"/>
          <p:cNvSpPr/>
          <p:nvPr/>
        </p:nvSpPr>
        <p:spPr>
          <a:xfrm>
            <a:off x="4303442" y="3525097"/>
            <a:ext cx="9681115" cy="2406800"/>
          </a:xfrm>
          <a:prstGeom prst="rect">
            <a:avLst/>
          </a:prstGeom>
          <a:solidFill>
            <a:srgbClr val="6FAC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31"/>
          <p:cNvSpPr txBox="1"/>
          <p:nvPr/>
        </p:nvSpPr>
        <p:spPr>
          <a:xfrm>
            <a:off x="5108355" y="4224020"/>
            <a:ext cx="8071290" cy="103314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6400"/>
              <a:buFont typeface="Arial"/>
              <a:buNone/>
            </a:pPr>
            <a:r>
              <a:rPr lang="en-US" sz="6400" b="0" i="0" u="none" strike="noStrike" cap="none">
                <a:solidFill>
                  <a:srgbClr val="FFFFFF"/>
                </a:solidFill>
                <a:latin typeface="Spartan"/>
                <a:ea typeface="Spartan"/>
                <a:cs typeface="Spartan"/>
                <a:sym typeface="Spartan"/>
              </a:rPr>
              <a:t>QUESTIONS?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422"/>
        <p:cNvGrpSpPr/>
        <p:nvPr/>
      </p:nvGrpSpPr>
      <p:grpSpPr>
        <a:xfrm>
          <a:off x="0" y="0"/>
          <a:ext cx="0" cy="0"/>
          <a:chOff x="0" y="0"/>
          <a:chExt cx="0" cy="0"/>
        </a:xfrm>
      </p:grpSpPr>
      <p:sp>
        <p:nvSpPr>
          <p:cNvPr id="423" name="Google Shape;423;p32"/>
          <p:cNvSpPr/>
          <p:nvPr/>
        </p:nvSpPr>
        <p:spPr>
          <a:xfrm>
            <a:off x="6047515" y="-446310"/>
            <a:ext cx="13513474" cy="879104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4" name="Google Shape;424;p32"/>
          <p:cNvGrpSpPr/>
          <p:nvPr/>
        </p:nvGrpSpPr>
        <p:grpSpPr>
          <a:xfrm>
            <a:off x="1028700" y="9258300"/>
            <a:ext cx="16230600" cy="578485"/>
            <a:chOff x="0" y="0"/>
            <a:chExt cx="21640800" cy="771313"/>
          </a:xfrm>
        </p:grpSpPr>
        <p:sp>
          <p:nvSpPr>
            <p:cNvPr id="425" name="Google Shape;425;p32"/>
            <p:cNvSpPr txBox="1"/>
            <p:nvPr/>
          </p:nvSpPr>
          <p:spPr>
            <a:xfrm>
              <a:off x="11497147" y="428625"/>
              <a:ext cx="10143653" cy="34268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600"/>
                <a:buFont typeface="Arial"/>
                <a:buNone/>
              </a:pPr>
              <a:r>
                <a:rPr lang="en-US" sz="1600" b="0" i="0" u="none" strike="noStrike" cap="none">
                  <a:solidFill>
                    <a:srgbClr val="D9C1BB"/>
                  </a:solidFill>
                  <a:latin typeface="Arial"/>
                  <a:ea typeface="Arial"/>
                  <a:cs typeface="Arial"/>
                  <a:sym typeface="Arial"/>
                </a:rPr>
                <a:t>Texas Living Waters Project</a:t>
              </a:r>
              <a:endParaRPr sz="1400" b="0" i="0" u="none" strike="noStrike" cap="none">
                <a:solidFill>
                  <a:srgbClr val="000000"/>
                </a:solidFill>
                <a:latin typeface="Arial"/>
                <a:ea typeface="Arial"/>
                <a:cs typeface="Arial"/>
                <a:sym typeface="Arial"/>
              </a:endParaRPr>
            </a:p>
          </p:txBody>
        </p:sp>
        <p:sp>
          <p:nvSpPr>
            <p:cNvPr id="426" name="Google Shape;426;p32"/>
            <p:cNvSpPr/>
            <p:nvPr/>
          </p:nvSpPr>
          <p:spPr>
            <a:xfrm>
              <a:off x="0" y="0"/>
              <a:ext cx="21640800" cy="50800"/>
            </a:xfrm>
            <a:prstGeom prst="rect">
              <a:avLst/>
            </a:pr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7" name="Google Shape;427;p32"/>
          <p:cNvSpPr txBox="1"/>
          <p:nvPr/>
        </p:nvSpPr>
        <p:spPr>
          <a:xfrm>
            <a:off x="9348045" y="933450"/>
            <a:ext cx="6912414" cy="1034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THANK YOU!</a:t>
            </a:r>
            <a:endParaRPr sz="1400" b="0" i="0" u="none" strike="noStrike" cap="none">
              <a:solidFill>
                <a:srgbClr val="000000"/>
              </a:solidFill>
              <a:latin typeface="Arial"/>
              <a:ea typeface="Arial"/>
              <a:cs typeface="Arial"/>
              <a:sym typeface="Arial"/>
            </a:endParaRPr>
          </a:p>
        </p:txBody>
      </p:sp>
      <p:sp>
        <p:nvSpPr>
          <p:cNvPr id="428" name="Google Shape;428;p32"/>
          <p:cNvSpPr txBox="1"/>
          <p:nvPr/>
        </p:nvSpPr>
        <p:spPr>
          <a:xfrm>
            <a:off x="6641794" y="3527362"/>
            <a:ext cx="11256448" cy="521970"/>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3300"/>
              <a:buFont typeface="Arial"/>
              <a:buNone/>
            </a:pPr>
            <a:r>
              <a:rPr lang="en-US" sz="3300" b="0" i="0" u="none" strike="noStrike" cap="none">
                <a:solidFill>
                  <a:srgbClr val="52584D"/>
                </a:solidFill>
                <a:latin typeface="Arial"/>
                <a:ea typeface="Arial"/>
                <a:cs typeface="Arial"/>
                <a:sym typeface="Arial"/>
              </a:rPr>
              <a:t>http://www.texaswaterconservationscorecard.org/</a:t>
            </a:r>
            <a:endParaRPr sz="1400" b="0" i="0" u="none" strike="noStrike" cap="none">
              <a:solidFill>
                <a:srgbClr val="000000"/>
              </a:solidFill>
              <a:latin typeface="Arial"/>
              <a:ea typeface="Arial"/>
              <a:cs typeface="Arial"/>
              <a:sym typeface="Arial"/>
            </a:endParaRPr>
          </a:p>
        </p:txBody>
      </p:sp>
      <p:sp>
        <p:nvSpPr>
          <p:cNvPr id="429" name="Google Shape;429;p32"/>
          <p:cNvSpPr txBox="1"/>
          <p:nvPr/>
        </p:nvSpPr>
        <p:spPr>
          <a:xfrm>
            <a:off x="9144000" y="2945702"/>
            <a:ext cx="6568717" cy="60071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700"/>
              <a:buFont typeface="Arial"/>
              <a:buNone/>
            </a:pPr>
            <a:r>
              <a:rPr lang="en-US" sz="3700" b="0" i="0" u="none" strike="noStrike" cap="none">
                <a:solidFill>
                  <a:srgbClr val="FEFFF8"/>
                </a:solidFill>
                <a:latin typeface="Arial"/>
                <a:ea typeface="Arial"/>
                <a:cs typeface="Arial"/>
                <a:sym typeface="Arial"/>
              </a:rPr>
              <a:t>READ THE FULL REPORT AT:</a:t>
            </a:r>
            <a:endParaRPr sz="1400" b="0" i="0" u="none" strike="noStrike" cap="none">
              <a:solidFill>
                <a:srgbClr val="000000"/>
              </a:solidFill>
              <a:latin typeface="Arial"/>
              <a:ea typeface="Arial"/>
              <a:cs typeface="Arial"/>
              <a:sym typeface="Arial"/>
            </a:endParaRPr>
          </a:p>
        </p:txBody>
      </p:sp>
      <p:sp>
        <p:nvSpPr>
          <p:cNvPr id="430" name="Google Shape;430;p32"/>
          <p:cNvSpPr txBox="1"/>
          <p:nvPr/>
        </p:nvSpPr>
        <p:spPr>
          <a:xfrm>
            <a:off x="6641794" y="5686057"/>
            <a:ext cx="11010915" cy="1926209"/>
          </a:xfrm>
          <a:prstGeom prst="rect">
            <a:avLst/>
          </a:prstGeom>
          <a:noFill/>
          <a:ln>
            <a:noFill/>
          </a:ln>
        </p:spPr>
        <p:txBody>
          <a:bodyPr spcFirstLastPara="1" wrap="square" lIns="0" tIns="0" rIns="0" bIns="0" anchor="t" anchorCtr="0">
            <a:spAutoFit/>
          </a:bodyPr>
          <a:lstStyle/>
          <a:p>
            <a:pPr marL="0" marR="0" lvl="0" indent="0" algn="ctr" rtl="0">
              <a:lnSpc>
                <a:spcPct val="164000"/>
              </a:lnSpc>
              <a:spcBef>
                <a:spcPts val="0"/>
              </a:spcBef>
              <a:spcAft>
                <a:spcPts val="0"/>
              </a:spcAft>
              <a:buClr>
                <a:srgbClr val="000000"/>
              </a:buClr>
              <a:buSzPts val="3200"/>
              <a:buFont typeface="Arial"/>
              <a:buNone/>
            </a:pPr>
            <a:r>
              <a:rPr lang="en-US" sz="3200" b="1" i="0" u="none" strike="noStrike" cap="none">
                <a:solidFill>
                  <a:srgbClr val="005F7A"/>
                </a:solidFill>
                <a:latin typeface="Open Sans"/>
                <a:ea typeface="Open Sans"/>
                <a:cs typeface="Open Sans"/>
                <a:sym typeface="Open Sans"/>
              </a:rPr>
              <a:t>Jennifer Walker - walkerj@nwf.org</a:t>
            </a:r>
            <a:endParaRPr sz="1400" b="0" i="0" u="none" strike="noStrike" cap="none">
              <a:solidFill>
                <a:srgbClr val="000000"/>
              </a:solidFill>
              <a:latin typeface="Arial"/>
              <a:ea typeface="Arial"/>
              <a:cs typeface="Arial"/>
              <a:sym typeface="Arial"/>
            </a:endParaRPr>
          </a:p>
          <a:p>
            <a:pPr marL="0" marR="0" lvl="0" indent="0" algn="ctr" rtl="0">
              <a:lnSpc>
                <a:spcPct val="164000"/>
              </a:lnSpc>
              <a:spcBef>
                <a:spcPts val="0"/>
              </a:spcBef>
              <a:spcAft>
                <a:spcPts val="0"/>
              </a:spcAft>
              <a:buClr>
                <a:srgbClr val="000000"/>
              </a:buClr>
              <a:buSzPts val="3200"/>
              <a:buFont typeface="Arial"/>
              <a:buNone/>
            </a:pPr>
            <a:r>
              <a:rPr lang="en-US" sz="3200" b="1" i="0" u="none" strike="noStrike" cap="none">
                <a:solidFill>
                  <a:srgbClr val="005F7A"/>
                </a:solidFill>
                <a:latin typeface="Open Sans"/>
                <a:ea typeface="Open Sans"/>
                <a:cs typeface="Open Sans"/>
                <a:sym typeface="Open Sans"/>
              </a:rPr>
              <a:t>Ken Kramer - kramerkenw@gmail.com</a:t>
            </a:r>
            <a:endParaRPr sz="1400" b="0" i="0" u="none" strike="noStrike" cap="none">
              <a:solidFill>
                <a:srgbClr val="000000"/>
              </a:solidFill>
              <a:latin typeface="Arial"/>
              <a:ea typeface="Arial"/>
              <a:cs typeface="Arial"/>
              <a:sym typeface="Arial"/>
            </a:endParaRPr>
          </a:p>
          <a:p>
            <a:pPr marL="0" marR="0" lvl="0" indent="0" algn="ctr" rtl="0">
              <a:lnSpc>
                <a:spcPct val="164000"/>
              </a:lnSpc>
              <a:spcBef>
                <a:spcPts val="0"/>
              </a:spcBef>
              <a:spcAft>
                <a:spcPts val="0"/>
              </a:spcAft>
              <a:buClr>
                <a:srgbClr val="000000"/>
              </a:buClr>
              <a:buSzPts val="3200"/>
              <a:buFont typeface="Arial"/>
              <a:buNone/>
            </a:pPr>
            <a:r>
              <a:rPr lang="en-US" sz="3200" b="1" i="0" u="none" strike="noStrike" cap="none">
                <a:solidFill>
                  <a:srgbClr val="005F7A"/>
                </a:solidFill>
                <a:latin typeface="Open Sans"/>
                <a:ea typeface="Open Sans"/>
                <a:cs typeface="Open Sans"/>
                <a:sym typeface="Open Sans"/>
              </a:rPr>
              <a:t>Meghan Bock- mbock@AIQUEOUS.com</a:t>
            </a:r>
            <a:endParaRPr sz="1400" b="0" i="0" u="none" strike="noStrike" cap="none">
              <a:solidFill>
                <a:srgbClr val="000000"/>
              </a:solidFill>
              <a:latin typeface="Arial"/>
              <a:ea typeface="Arial"/>
              <a:cs typeface="Arial"/>
              <a:sym typeface="Arial"/>
            </a:endParaRPr>
          </a:p>
        </p:txBody>
      </p:sp>
      <p:pic>
        <p:nvPicPr>
          <p:cNvPr id="431" name="Google Shape;431;p32"/>
          <p:cNvPicPr preferRelativeResize="0"/>
          <p:nvPr/>
        </p:nvPicPr>
        <p:blipFill rotWithShape="1">
          <a:blip r:embed="rId3">
            <a:alphaModFix/>
          </a:blip>
          <a:srcRect r="401" b="401"/>
          <a:stretch/>
        </p:blipFill>
        <p:spPr>
          <a:xfrm>
            <a:off x="250166" y="5143500"/>
            <a:ext cx="6391628" cy="49375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121"/>
        <p:cNvGrpSpPr/>
        <p:nvPr/>
      </p:nvGrpSpPr>
      <p:grpSpPr>
        <a:xfrm>
          <a:off x="0" y="0"/>
          <a:ext cx="0" cy="0"/>
          <a:chOff x="0" y="0"/>
          <a:chExt cx="0" cy="0"/>
        </a:xfrm>
      </p:grpSpPr>
      <p:sp>
        <p:nvSpPr>
          <p:cNvPr id="122" name="Google Shape;122;p4"/>
          <p:cNvSpPr/>
          <p:nvPr/>
        </p:nvSpPr>
        <p:spPr>
          <a:xfrm>
            <a:off x="6791126" y="7198452"/>
            <a:ext cx="4705749" cy="2059848"/>
          </a:xfrm>
          <a:custGeom>
            <a:avLst/>
            <a:gdLst/>
            <a:ahLst/>
            <a:cxnLst/>
            <a:rect l="l" t="t" r="r" b="b"/>
            <a:pathLst>
              <a:path w="8806452" h="3854849" extrusionOk="0">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
          <p:cNvSpPr/>
          <p:nvPr/>
        </p:nvSpPr>
        <p:spPr>
          <a:xfrm>
            <a:off x="1028700" y="7198452"/>
            <a:ext cx="4705749" cy="2059848"/>
          </a:xfrm>
          <a:custGeom>
            <a:avLst/>
            <a:gdLst/>
            <a:ahLst/>
            <a:cxnLst/>
            <a:rect l="l" t="t" r="r" b="b"/>
            <a:pathLst>
              <a:path w="8806452" h="3854849" extrusionOk="0">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 name="Google Shape;124;p4"/>
          <p:cNvPicPr preferRelativeResize="0"/>
          <p:nvPr/>
        </p:nvPicPr>
        <p:blipFill rotWithShape="1">
          <a:blip r:embed="rId3">
            <a:alphaModFix/>
          </a:blip>
          <a:srcRect t="25051" r="30544" b="35609"/>
          <a:stretch/>
        </p:blipFill>
        <p:spPr>
          <a:xfrm>
            <a:off x="12553552" y="2009530"/>
            <a:ext cx="4705748" cy="3985377"/>
          </a:xfrm>
          <a:prstGeom prst="rect">
            <a:avLst/>
          </a:prstGeom>
          <a:noFill/>
          <a:ln>
            <a:noFill/>
          </a:ln>
        </p:spPr>
      </p:pic>
      <p:sp>
        <p:nvSpPr>
          <p:cNvPr id="125" name="Google Shape;125;p4"/>
          <p:cNvSpPr/>
          <p:nvPr/>
        </p:nvSpPr>
        <p:spPr>
          <a:xfrm>
            <a:off x="12553552" y="7198452"/>
            <a:ext cx="4705749" cy="2059848"/>
          </a:xfrm>
          <a:custGeom>
            <a:avLst/>
            <a:gdLst/>
            <a:ahLst/>
            <a:cxnLst/>
            <a:rect l="l" t="t" r="r" b="b"/>
            <a:pathLst>
              <a:path w="8806452" h="3854849" extrusionOk="0">
                <a:moveTo>
                  <a:pt x="8681991" y="3854849"/>
                </a:moveTo>
                <a:lnTo>
                  <a:pt x="124460" y="3854849"/>
                </a:lnTo>
                <a:cubicBezTo>
                  <a:pt x="55880" y="3854849"/>
                  <a:pt x="0" y="3798969"/>
                  <a:pt x="0" y="3730389"/>
                </a:cubicBezTo>
                <a:lnTo>
                  <a:pt x="0" y="124460"/>
                </a:lnTo>
                <a:cubicBezTo>
                  <a:pt x="0" y="55880"/>
                  <a:pt x="55880" y="0"/>
                  <a:pt x="124460" y="0"/>
                </a:cubicBezTo>
                <a:lnTo>
                  <a:pt x="8681992" y="0"/>
                </a:lnTo>
                <a:cubicBezTo>
                  <a:pt x="8750571" y="0"/>
                  <a:pt x="8806452" y="55880"/>
                  <a:pt x="8806452" y="124460"/>
                </a:cubicBezTo>
                <a:lnTo>
                  <a:pt x="8806452" y="3730389"/>
                </a:lnTo>
                <a:cubicBezTo>
                  <a:pt x="8806452" y="3798969"/>
                  <a:pt x="8750571" y="3854849"/>
                  <a:pt x="8681992" y="3854849"/>
                </a:cubicBezTo>
                <a:close/>
              </a:path>
            </a:pathLst>
          </a:cu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 name="Google Shape;126;p4"/>
          <p:cNvPicPr preferRelativeResize="0"/>
          <p:nvPr/>
        </p:nvPicPr>
        <p:blipFill rotWithShape="1">
          <a:blip r:embed="rId4">
            <a:alphaModFix/>
          </a:blip>
          <a:srcRect t="2096" b="17426"/>
          <a:stretch/>
        </p:blipFill>
        <p:spPr>
          <a:xfrm>
            <a:off x="12553552" y="1764151"/>
            <a:ext cx="4705748" cy="4923154"/>
          </a:xfrm>
          <a:prstGeom prst="rect">
            <a:avLst/>
          </a:prstGeom>
          <a:noFill/>
          <a:ln>
            <a:noFill/>
          </a:ln>
        </p:spPr>
      </p:pic>
      <p:sp>
        <p:nvSpPr>
          <p:cNvPr id="127" name="Google Shape;127;p4"/>
          <p:cNvSpPr txBox="1"/>
          <p:nvPr/>
        </p:nvSpPr>
        <p:spPr>
          <a:xfrm>
            <a:off x="2536278" y="423401"/>
            <a:ext cx="13215444" cy="10867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400"/>
              <a:buFont typeface="Arial"/>
              <a:buNone/>
            </a:pPr>
            <a:r>
              <a:rPr lang="en-US" sz="6400" b="0" i="0" u="none" strike="noStrike" cap="none">
                <a:solidFill>
                  <a:srgbClr val="FFFFFF"/>
                </a:solidFill>
                <a:latin typeface="Spartan"/>
                <a:ea typeface="Spartan"/>
                <a:cs typeface="Spartan"/>
                <a:sym typeface="Spartan"/>
              </a:rPr>
              <a:t>PRESENTERS</a:t>
            </a:r>
            <a:endParaRPr sz="1400" b="0" i="0" u="none" strike="noStrike" cap="none">
              <a:solidFill>
                <a:srgbClr val="000000"/>
              </a:solidFill>
              <a:latin typeface="Arial"/>
              <a:ea typeface="Arial"/>
              <a:cs typeface="Arial"/>
              <a:sym typeface="Arial"/>
            </a:endParaRPr>
          </a:p>
        </p:txBody>
      </p:sp>
      <p:sp>
        <p:nvSpPr>
          <p:cNvPr id="128" name="Google Shape;128;p4"/>
          <p:cNvSpPr txBox="1"/>
          <p:nvPr/>
        </p:nvSpPr>
        <p:spPr>
          <a:xfrm>
            <a:off x="7056525" y="7336058"/>
            <a:ext cx="4174800" cy="19224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Clr>
                <a:srgbClr val="000000"/>
              </a:buClr>
              <a:buSzPts val="3174"/>
              <a:buFont typeface="Arial"/>
              <a:buNone/>
            </a:pPr>
            <a:r>
              <a:rPr lang="en-US" sz="3174" b="0" i="0" u="none" strike="noStrike" cap="none">
                <a:solidFill>
                  <a:srgbClr val="F8F8F8"/>
                </a:solidFill>
                <a:latin typeface="Nunito Sans"/>
                <a:ea typeface="Nunito Sans"/>
                <a:cs typeface="Nunito Sans"/>
                <a:sym typeface="Nunito Sans"/>
              </a:rPr>
              <a:t>JENNIFER WALKER</a:t>
            </a:r>
            <a:endParaRPr sz="1400" b="0" i="0" u="none" strike="noStrike" cap="none">
              <a:solidFill>
                <a:srgbClr val="000000"/>
              </a:solidFill>
              <a:latin typeface="Arial"/>
              <a:ea typeface="Arial"/>
              <a:cs typeface="Arial"/>
              <a:sym typeface="Arial"/>
            </a:endParaRPr>
          </a:p>
          <a:p>
            <a:pPr marL="0" marR="0" lvl="0" indent="0" algn="ctr" rtl="0">
              <a:lnSpc>
                <a:spcPct val="140012"/>
              </a:lnSpc>
              <a:spcBef>
                <a:spcPts val="0"/>
              </a:spcBef>
              <a:spcAft>
                <a:spcPts val="0"/>
              </a:spcAft>
              <a:buClr>
                <a:srgbClr val="000000"/>
              </a:buClr>
              <a:buSzPts val="3174"/>
              <a:buFont typeface="Arial"/>
              <a:buNone/>
            </a:pPr>
            <a:r>
              <a:rPr lang="en-US" sz="3174" b="0" i="0" u="none" strike="noStrike" cap="none">
                <a:solidFill>
                  <a:srgbClr val="F8F8F8"/>
                </a:solidFill>
                <a:latin typeface="Nunito Sans"/>
                <a:ea typeface="Nunito Sans"/>
                <a:cs typeface="Nunito Sans"/>
                <a:sym typeface="Nunito Sans"/>
              </a:rPr>
              <a:t>National Wildlife</a:t>
            </a:r>
            <a:br>
              <a:rPr lang="en-US" sz="3174" b="0" i="0" u="none" strike="noStrike" cap="none">
                <a:solidFill>
                  <a:srgbClr val="F8F8F8"/>
                </a:solidFill>
                <a:latin typeface="Nunito Sans"/>
                <a:ea typeface="Nunito Sans"/>
                <a:cs typeface="Nunito Sans"/>
                <a:sym typeface="Nunito Sans"/>
              </a:rPr>
            </a:br>
            <a:r>
              <a:rPr lang="en-US" sz="3174" b="0" i="0" u="none" strike="noStrike" cap="none">
                <a:solidFill>
                  <a:srgbClr val="F8F8F8"/>
                </a:solidFill>
                <a:latin typeface="Nunito Sans"/>
                <a:ea typeface="Nunito Sans"/>
                <a:cs typeface="Nunito Sans"/>
                <a:sym typeface="Nunito Sans"/>
              </a:rPr>
              <a:t>Federation</a:t>
            </a:r>
            <a:endParaRPr sz="1400" b="0" i="0" u="none" strike="noStrike" cap="none">
              <a:solidFill>
                <a:srgbClr val="000000"/>
              </a:solidFill>
              <a:latin typeface="Arial"/>
              <a:ea typeface="Arial"/>
              <a:cs typeface="Arial"/>
              <a:sym typeface="Arial"/>
            </a:endParaRPr>
          </a:p>
        </p:txBody>
      </p:sp>
      <p:sp>
        <p:nvSpPr>
          <p:cNvPr id="129" name="Google Shape;129;p4"/>
          <p:cNvSpPr txBox="1"/>
          <p:nvPr/>
        </p:nvSpPr>
        <p:spPr>
          <a:xfrm>
            <a:off x="1294106" y="7717038"/>
            <a:ext cx="4174936" cy="1097843"/>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Clr>
                <a:srgbClr val="000000"/>
              </a:buClr>
              <a:buSzPts val="3174"/>
              <a:buFont typeface="Arial"/>
              <a:buNone/>
            </a:pPr>
            <a:r>
              <a:rPr lang="en-US" sz="3174" b="0" i="0" u="none" strike="noStrike" cap="none">
                <a:solidFill>
                  <a:srgbClr val="F8F8F8"/>
                </a:solidFill>
                <a:latin typeface="Nunito Sans"/>
                <a:ea typeface="Nunito Sans"/>
                <a:cs typeface="Nunito Sans"/>
                <a:sym typeface="Nunito Sans"/>
              </a:rPr>
              <a:t>KEN KRAMER</a:t>
            </a:r>
            <a:endParaRPr sz="1400" b="0" i="0" u="none" strike="noStrike" cap="none">
              <a:solidFill>
                <a:srgbClr val="000000"/>
              </a:solidFill>
              <a:latin typeface="Arial"/>
              <a:ea typeface="Arial"/>
              <a:cs typeface="Arial"/>
              <a:sym typeface="Arial"/>
            </a:endParaRPr>
          </a:p>
          <a:p>
            <a:pPr marL="0" marR="0" lvl="0" indent="0" algn="ctr" rtl="0">
              <a:lnSpc>
                <a:spcPct val="140012"/>
              </a:lnSpc>
              <a:spcBef>
                <a:spcPts val="0"/>
              </a:spcBef>
              <a:spcAft>
                <a:spcPts val="0"/>
              </a:spcAft>
              <a:buClr>
                <a:srgbClr val="000000"/>
              </a:buClr>
              <a:buSzPts val="3174"/>
              <a:buFont typeface="Arial"/>
              <a:buNone/>
            </a:pPr>
            <a:r>
              <a:rPr lang="en-US" sz="3174" b="0" i="0" u="none" strike="noStrike" cap="none">
                <a:solidFill>
                  <a:srgbClr val="F8F8F8"/>
                </a:solidFill>
                <a:latin typeface="Nunito Sans"/>
                <a:ea typeface="Nunito Sans"/>
                <a:cs typeface="Nunito Sans"/>
                <a:sym typeface="Nunito Sans"/>
              </a:rPr>
              <a:t>Sierra Club</a:t>
            </a:r>
            <a:endParaRPr sz="1400" b="0" i="0" u="none" strike="noStrike" cap="none">
              <a:solidFill>
                <a:srgbClr val="000000"/>
              </a:solidFill>
              <a:latin typeface="Arial"/>
              <a:ea typeface="Arial"/>
              <a:cs typeface="Arial"/>
              <a:sym typeface="Arial"/>
            </a:endParaRPr>
          </a:p>
        </p:txBody>
      </p:sp>
      <p:sp>
        <p:nvSpPr>
          <p:cNvPr id="130" name="Google Shape;130;p4"/>
          <p:cNvSpPr txBox="1"/>
          <p:nvPr/>
        </p:nvSpPr>
        <p:spPr>
          <a:xfrm>
            <a:off x="12818958" y="7717038"/>
            <a:ext cx="4174936" cy="1097843"/>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Clr>
                <a:srgbClr val="000000"/>
              </a:buClr>
              <a:buSzPts val="3174"/>
              <a:buFont typeface="Arial"/>
              <a:buNone/>
            </a:pPr>
            <a:r>
              <a:rPr lang="en-US" sz="3174" b="0" i="0" u="none" strike="noStrike" cap="none">
                <a:solidFill>
                  <a:srgbClr val="F8F8F8"/>
                </a:solidFill>
                <a:latin typeface="Nunito Sans"/>
                <a:ea typeface="Nunito Sans"/>
                <a:cs typeface="Nunito Sans"/>
                <a:sym typeface="Nunito Sans"/>
              </a:rPr>
              <a:t>MEGHAN BOCK</a:t>
            </a:r>
            <a:endParaRPr sz="1400" b="0" i="0" u="none" strike="noStrike" cap="none">
              <a:solidFill>
                <a:srgbClr val="000000"/>
              </a:solidFill>
              <a:latin typeface="Arial"/>
              <a:ea typeface="Arial"/>
              <a:cs typeface="Arial"/>
              <a:sym typeface="Arial"/>
            </a:endParaRPr>
          </a:p>
          <a:p>
            <a:pPr marL="0" marR="0" lvl="0" indent="0" algn="ctr" rtl="0">
              <a:lnSpc>
                <a:spcPct val="140012"/>
              </a:lnSpc>
              <a:spcBef>
                <a:spcPts val="0"/>
              </a:spcBef>
              <a:spcAft>
                <a:spcPts val="0"/>
              </a:spcAft>
              <a:buClr>
                <a:srgbClr val="000000"/>
              </a:buClr>
              <a:buSzPts val="3174"/>
              <a:buFont typeface="Arial"/>
              <a:buNone/>
            </a:pPr>
            <a:r>
              <a:rPr lang="en-US" sz="3174" b="0" i="0" u="none" strike="noStrike" cap="none">
                <a:solidFill>
                  <a:srgbClr val="F8F8F8"/>
                </a:solidFill>
                <a:latin typeface="Nunito Sans"/>
                <a:ea typeface="Nunito Sans"/>
                <a:cs typeface="Nunito Sans"/>
                <a:sym typeface="Nunito Sans"/>
              </a:rPr>
              <a:t>Aiqueous</a:t>
            </a:r>
            <a:endParaRPr sz="1400" b="0" i="0" u="none" strike="noStrike" cap="none">
              <a:solidFill>
                <a:srgbClr val="000000"/>
              </a:solidFill>
              <a:latin typeface="Arial"/>
              <a:ea typeface="Arial"/>
              <a:cs typeface="Arial"/>
              <a:sym typeface="Arial"/>
            </a:endParaRPr>
          </a:p>
        </p:txBody>
      </p:sp>
      <p:pic>
        <p:nvPicPr>
          <p:cNvPr id="131" name="Google Shape;131;p4"/>
          <p:cNvPicPr preferRelativeResize="0"/>
          <p:nvPr/>
        </p:nvPicPr>
        <p:blipFill rotWithShape="1">
          <a:blip r:embed="rId5">
            <a:alphaModFix/>
          </a:blip>
          <a:srcRect t="3963" r="31154"/>
          <a:stretch/>
        </p:blipFill>
        <p:spPr>
          <a:xfrm>
            <a:off x="6791126" y="1764151"/>
            <a:ext cx="4705748" cy="4923154"/>
          </a:xfrm>
          <a:prstGeom prst="rect">
            <a:avLst/>
          </a:prstGeom>
          <a:noFill/>
          <a:ln>
            <a:noFill/>
          </a:ln>
        </p:spPr>
      </p:pic>
      <p:pic>
        <p:nvPicPr>
          <p:cNvPr id="132" name="Google Shape;132;p4"/>
          <p:cNvPicPr preferRelativeResize="0"/>
          <p:nvPr/>
        </p:nvPicPr>
        <p:blipFill rotWithShape="1">
          <a:blip r:embed="rId6">
            <a:alphaModFix/>
          </a:blip>
          <a:srcRect t="8782" b="21568"/>
          <a:stretch/>
        </p:blipFill>
        <p:spPr>
          <a:xfrm>
            <a:off x="1028700" y="1764151"/>
            <a:ext cx="4705748" cy="49231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136"/>
        <p:cNvGrpSpPr/>
        <p:nvPr/>
      </p:nvGrpSpPr>
      <p:grpSpPr>
        <a:xfrm>
          <a:off x="0" y="0"/>
          <a:ext cx="0" cy="0"/>
          <a:chOff x="0" y="0"/>
          <a:chExt cx="0" cy="0"/>
        </a:xfrm>
      </p:grpSpPr>
      <p:sp>
        <p:nvSpPr>
          <p:cNvPr id="137" name="Google Shape;137;p5"/>
          <p:cNvSpPr/>
          <p:nvPr/>
        </p:nvSpPr>
        <p:spPr>
          <a:xfrm>
            <a:off x="1215475" y="3126687"/>
            <a:ext cx="9149637" cy="2372493"/>
          </a:xfrm>
          <a:custGeom>
            <a:avLst/>
            <a:gdLst/>
            <a:ahLst/>
            <a:cxnLst/>
            <a:rect l="l" t="t" r="r" b="b"/>
            <a:pathLst>
              <a:path w="14130714" h="3608354" extrusionOk="0">
                <a:moveTo>
                  <a:pt x="14006255" y="3608354"/>
                </a:moveTo>
                <a:lnTo>
                  <a:pt x="124460" y="3608354"/>
                </a:lnTo>
                <a:cubicBezTo>
                  <a:pt x="55880" y="3608354"/>
                  <a:pt x="0" y="3552474"/>
                  <a:pt x="0" y="3483894"/>
                </a:cubicBezTo>
                <a:lnTo>
                  <a:pt x="0" y="124460"/>
                </a:lnTo>
                <a:cubicBezTo>
                  <a:pt x="0" y="55880"/>
                  <a:pt x="55880" y="0"/>
                  <a:pt x="124460" y="0"/>
                </a:cubicBezTo>
                <a:lnTo>
                  <a:pt x="14006255" y="0"/>
                </a:lnTo>
                <a:cubicBezTo>
                  <a:pt x="14074835" y="0"/>
                  <a:pt x="14130714" y="55880"/>
                  <a:pt x="14130714" y="124460"/>
                </a:cubicBezTo>
                <a:lnTo>
                  <a:pt x="14130714" y="3483894"/>
                </a:lnTo>
                <a:cubicBezTo>
                  <a:pt x="14130714" y="3552474"/>
                  <a:pt x="14074835" y="3608354"/>
                  <a:pt x="14006255" y="3608354"/>
                </a:cubicBezTo>
                <a:close/>
              </a:path>
            </a:pathLst>
          </a:cu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5"/>
          <p:cNvPicPr preferRelativeResize="0"/>
          <p:nvPr/>
        </p:nvPicPr>
        <p:blipFill rotWithShape="1">
          <a:blip r:embed="rId3">
            <a:alphaModFix/>
          </a:blip>
          <a:srcRect l="22244" r="22244"/>
          <a:stretch/>
        </p:blipFill>
        <p:spPr>
          <a:xfrm>
            <a:off x="10742939" y="-322184"/>
            <a:ext cx="7545061" cy="10609184"/>
          </a:xfrm>
          <a:prstGeom prst="rect">
            <a:avLst/>
          </a:prstGeom>
          <a:noFill/>
          <a:ln>
            <a:noFill/>
          </a:ln>
        </p:spPr>
      </p:pic>
      <p:sp>
        <p:nvSpPr>
          <p:cNvPr id="139" name="Google Shape;139;p5"/>
          <p:cNvSpPr txBox="1"/>
          <p:nvPr/>
        </p:nvSpPr>
        <p:spPr>
          <a:xfrm>
            <a:off x="1281300" y="3378725"/>
            <a:ext cx="9018000" cy="2173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200"/>
              <a:buFont typeface="Arial"/>
              <a:buNone/>
            </a:pPr>
            <a:r>
              <a:rPr lang="en-US" sz="3200" b="0" i="0" u="sng" strike="noStrike" cap="none">
                <a:solidFill>
                  <a:srgbClr val="F8F8F8"/>
                </a:solidFill>
                <a:latin typeface="Nunito Sans"/>
                <a:ea typeface="Nunito Sans"/>
                <a:cs typeface="Nunito Sans"/>
                <a:sym typeface="Nunito Sans"/>
              </a:rPr>
              <a:t>2020 Texas Water Conservation Scorecard </a:t>
            </a:r>
            <a:endParaRPr sz="3200" b="0" i="0" u="sng" strike="noStrike" cap="none">
              <a:solidFill>
                <a:srgbClr val="F8F8F8"/>
              </a:solidFill>
              <a:latin typeface="Nunito Sans"/>
              <a:ea typeface="Nunito Sans"/>
              <a:cs typeface="Nunito Sans"/>
              <a:sym typeface="Nunito Sans"/>
            </a:endParaRPr>
          </a:p>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F8F8F8"/>
                </a:solidFill>
                <a:latin typeface="Nunito Sans"/>
                <a:ea typeface="Nunito Sans"/>
                <a:cs typeface="Nunito Sans"/>
                <a:sym typeface="Nunito Sans"/>
              </a:rPr>
              <a:t>Produced with generous support from the </a:t>
            </a:r>
            <a:endParaRPr sz="3200" b="0" i="0" u="none" strike="noStrike" cap="none">
              <a:solidFill>
                <a:srgbClr val="F8F8F8"/>
              </a:solidFill>
              <a:latin typeface="Nunito Sans"/>
              <a:ea typeface="Nunito Sans"/>
              <a:cs typeface="Nunito Sans"/>
              <a:sym typeface="Nunito Sans"/>
            </a:endParaRPr>
          </a:p>
          <a:p>
            <a:pPr marL="0" marR="0" lvl="0" indent="0" algn="ctr" rtl="0">
              <a:lnSpc>
                <a:spcPct val="140000"/>
              </a:lnSpc>
              <a:spcBef>
                <a:spcPts val="0"/>
              </a:spcBef>
              <a:spcAft>
                <a:spcPts val="0"/>
              </a:spcAft>
              <a:buClr>
                <a:srgbClr val="000000"/>
              </a:buClr>
              <a:buSzPts val="3200"/>
              <a:buFont typeface="Arial"/>
              <a:buNone/>
            </a:pPr>
            <a:r>
              <a:rPr lang="en-US" sz="3200" b="1" i="0" u="none" strike="noStrike" cap="none">
                <a:solidFill>
                  <a:srgbClr val="F8F8F8"/>
                </a:solidFill>
                <a:latin typeface="Nunito Sans"/>
                <a:ea typeface="Nunito Sans"/>
                <a:cs typeface="Nunito Sans"/>
                <a:sym typeface="Nunito Sans"/>
              </a:rPr>
              <a:t>The Meadows Foundation</a:t>
            </a:r>
            <a:endParaRPr sz="1400" b="1" i="0" u="none" strike="noStrike" cap="none">
              <a:solidFill>
                <a:srgbClr val="000000"/>
              </a:solidFill>
              <a:latin typeface="Arial"/>
              <a:ea typeface="Arial"/>
              <a:cs typeface="Arial"/>
              <a:sym typeface="Arial"/>
            </a:endParaRPr>
          </a:p>
        </p:txBody>
      </p:sp>
      <p:sp>
        <p:nvSpPr>
          <p:cNvPr id="140" name="Google Shape;140;p5"/>
          <p:cNvSpPr txBox="1"/>
          <p:nvPr/>
        </p:nvSpPr>
        <p:spPr>
          <a:xfrm>
            <a:off x="1028700" y="1409116"/>
            <a:ext cx="9523193" cy="95649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600"/>
              <a:buFont typeface="Arial"/>
              <a:buNone/>
            </a:pPr>
            <a:r>
              <a:rPr lang="en-US" sz="5600" b="0" i="0" u="none" strike="noStrike" cap="none">
                <a:solidFill>
                  <a:srgbClr val="F8F8F8"/>
                </a:solidFill>
                <a:latin typeface="Spartan"/>
                <a:ea typeface="Spartan"/>
                <a:cs typeface="Spartan"/>
                <a:sym typeface="Spartan"/>
              </a:rPr>
              <a:t>ACKNOWLEDGEMENTS</a:t>
            </a:r>
            <a:endParaRPr sz="1400" b="0" i="0" u="none" strike="noStrike" cap="none">
              <a:solidFill>
                <a:srgbClr val="000000"/>
              </a:solidFill>
              <a:latin typeface="Arial"/>
              <a:ea typeface="Arial"/>
              <a:cs typeface="Arial"/>
              <a:sym typeface="Arial"/>
            </a:endParaRPr>
          </a:p>
        </p:txBody>
      </p:sp>
      <p:sp>
        <p:nvSpPr>
          <p:cNvPr id="141" name="Google Shape;141;p5"/>
          <p:cNvSpPr/>
          <p:nvPr/>
        </p:nvSpPr>
        <p:spPr>
          <a:xfrm>
            <a:off x="1215488" y="6565062"/>
            <a:ext cx="9149637" cy="2372493"/>
          </a:xfrm>
          <a:custGeom>
            <a:avLst/>
            <a:gdLst/>
            <a:ahLst/>
            <a:cxnLst/>
            <a:rect l="l" t="t" r="r" b="b"/>
            <a:pathLst>
              <a:path w="14130714" h="3608354" extrusionOk="0">
                <a:moveTo>
                  <a:pt x="14006255" y="3608354"/>
                </a:moveTo>
                <a:lnTo>
                  <a:pt x="124460" y="3608354"/>
                </a:lnTo>
                <a:cubicBezTo>
                  <a:pt x="55880" y="3608354"/>
                  <a:pt x="0" y="3552474"/>
                  <a:pt x="0" y="3483894"/>
                </a:cubicBezTo>
                <a:lnTo>
                  <a:pt x="0" y="124460"/>
                </a:lnTo>
                <a:cubicBezTo>
                  <a:pt x="0" y="55880"/>
                  <a:pt x="55880" y="0"/>
                  <a:pt x="124460" y="0"/>
                </a:cubicBezTo>
                <a:lnTo>
                  <a:pt x="14006255" y="0"/>
                </a:lnTo>
                <a:cubicBezTo>
                  <a:pt x="14074835" y="0"/>
                  <a:pt x="14130714" y="55880"/>
                  <a:pt x="14130714" y="124460"/>
                </a:cubicBezTo>
                <a:lnTo>
                  <a:pt x="14130714" y="3483894"/>
                </a:lnTo>
                <a:cubicBezTo>
                  <a:pt x="14130714" y="3552474"/>
                  <a:pt x="14074835" y="3608354"/>
                  <a:pt x="14006255" y="3608354"/>
                </a:cubicBezTo>
                <a:close/>
              </a:path>
            </a:pathLst>
          </a:custGeom>
          <a:solidFill>
            <a:srgbClr val="D9C1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5"/>
          <p:cNvSpPr txBox="1"/>
          <p:nvPr/>
        </p:nvSpPr>
        <p:spPr>
          <a:xfrm>
            <a:off x="1281313" y="6817100"/>
            <a:ext cx="9018000" cy="2173200"/>
          </a:xfrm>
          <a:prstGeom prst="rect">
            <a:avLst/>
          </a:prstGeom>
          <a:noFill/>
          <a:ln>
            <a:noFill/>
          </a:ln>
        </p:spPr>
        <p:txBody>
          <a:bodyPr spcFirstLastPara="1" wrap="square" lIns="0" tIns="0" rIns="0" bIns="0" anchor="t" anchorCtr="0">
            <a:noAutofit/>
          </a:bodyPr>
          <a:lstStyle/>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F8F8F8"/>
                </a:solidFill>
                <a:latin typeface="Nunito Sans"/>
                <a:ea typeface="Nunito Sans"/>
                <a:cs typeface="Nunito Sans"/>
                <a:sym typeface="Nunito Sans"/>
              </a:rPr>
              <a:t>Special thanks to the </a:t>
            </a:r>
            <a:endParaRPr sz="3200" b="0" i="0" u="none" strike="noStrike" cap="none">
              <a:solidFill>
                <a:srgbClr val="F8F8F8"/>
              </a:solidFill>
              <a:latin typeface="Nunito Sans"/>
              <a:ea typeface="Nunito Sans"/>
              <a:cs typeface="Nunito Sans"/>
              <a:sym typeface="Nunito Sans"/>
            </a:endParaRPr>
          </a:p>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F8F8F8"/>
                </a:solidFill>
                <a:latin typeface="Nunito Sans"/>
                <a:ea typeface="Nunito Sans"/>
                <a:cs typeface="Nunito Sans"/>
                <a:sym typeface="Nunito Sans"/>
              </a:rPr>
              <a:t>Texas Water Development Board &amp; </a:t>
            </a:r>
            <a:endParaRPr sz="3200" b="0" i="0" u="none" strike="noStrike" cap="none">
              <a:solidFill>
                <a:srgbClr val="F8F8F8"/>
              </a:solidFill>
              <a:latin typeface="Nunito Sans"/>
              <a:ea typeface="Nunito Sans"/>
              <a:cs typeface="Nunito Sans"/>
              <a:sym typeface="Nunito Sans"/>
            </a:endParaRPr>
          </a:p>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F8F8F8"/>
                </a:solidFill>
                <a:latin typeface="Nunito Sans"/>
                <a:ea typeface="Nunito Sans"/>
                <a:cs typeface="Nunito Sans"/>
                <a:sym typeface="Nunito Sans"/>
              </a:rPr>
              <a:t>Texas Commission on Environmental Quality </a:t>
            </a:r>
            <a:endParaRPr sz="3200" b="0" i="0" u="none" strike="noStrike" cap="none">
              <a:solidFill>
                <a:srgbClr val="F8F8F8"/>
              </a:solidFill>
              <a:latin typeface="Nunito Sans"/>
              <a:ea typeface="Nunito Sans"/>
              <a:cs typeface="Nunito Sans"/>
              <a:sym typeface="Nunito Sans"/>
            </a:endParaRPr>
          </a:p>
          <a:p>
            <a:pPr marL="0" marR="0" lvl="0" indent="0" algn="ctr" rtl="0">
              <a:lnSpc>
                <a:spcPct val="14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146"/>
        <p:cNvGrpSpPr/>
        <p:nvPr/>
      </p:nvGrpSpPr>
      <p:grpSpPr>
        <a:xfrm>
          <a:off x="0" y="0"/>
          <a:ext cx="0" cy="0"/>
          <a:chOff x="0" y="0"/>
          <a:chExt cx="0" cy="0"/>
        </a:xfrm>
      </p:grpSpPr>
      <p:pic>
        <p:nvPicPr>
          <p:cNvPr id="147" name="Google Shape;147;p6"/>
          <p:cNvPicPr preferRelativeResize="0"/>
          <p:nvPr/>
        </p:nvPicPr>
        <p:blipFill rotWithShape="1">
          <a:blip r:embed="rId3">
            <a:alphaModFix/>
          </a:blip>
          <a:srcRect t="14588" b="14586"/>
          <a:stretch/>
        </p:blipFill>
        <p:spPr>
          <a:xfrm>
            <a:off x="4222091" y="1185302"/>
            <a:ext cx="14422705" cy="7916396"/>
          </a:xfrm>
          <a:prstGeom prst="rect">
            <a:avLst/>
          </a:prstGeom>
          <a:noFill/>
          <a:ln>
            <a:noFill/>
          </a:ln>
        </p:spPr>
      </p:pic>
      <p:grpSp>
        <p:nvGrpSpPr>
          <p:cNvPr id="148" name="Google Shape;148;p6"/>
          <p:cNvGrpSpPr/>
          <p:nvPr/>
        </p:nvGrpSpPr>
        <p:grpSpPr>
          <a:xfrm>
            <a:off x="29379" y="-997502"/>
            <a:ext cx="8312187" cy="8211090"/>
            <a:chOff x="0" y="0"/>
            <a:chExt cx="11082916" cy="10948120"/>
          </a:xfrm>
        </p:grpSpPr>
        <p:sp>
          <p:nvSpPr>
            <p:cNvPr id="149" name="Google Shape;149;p6"/>
            <p:cNvSpPr/>
            <p:nvPr/>
          </p:nvSpPr>
          <p:spPr>
            <a:xfrm>
              <a:off x="0" y="0"/>
              <a:ext cx="11082916" cy="10948120"/>
            </a:xfrm>
            <a:prstGeom prst="rect">
              <a:avLst/>
            </a:prstGeom>
            <a:solidFill>
              <a:srgbClr val="005F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6"/>
            <p:cNvSpPr txBox="1"/>
            <p:nvPr/>
          </p:nvSpPr>
          <p:spPr>
            <a:xfrm>
              <a:off x="973430" y="1694973"/>
              <a:ext cx="9136057" cy="275717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Texas Living Waters Project</a:t>
              </a:r>
              <a:endParaRPr sz="1400" b="0" i="0" u="none" strike="noStrike" cap="none">
                <a:solidFill>
                  <a:srgbClr val="000000"/>
                </a:solidFill>
                <a:latin typeface="Arial"/>
                <a:ea typeface="Arial"/>
                <a:cs typeface="Arial"/>
                <a:sym typeface="Arial"/>
              </a:endParaRPr>
            </a:p>
          </p:txBody>
        </p:sp>
        <p:sp>
          <p:nvSpPr>
            <p:cNvPr id="151" name="Google Shape;151;p6"/>
            <p:cNvSpPr txBox="1"/>
            <p:nvPr/>
          </p:nvSpPr>
          <p:spPr>
            <a:xfrm>
              <a:off x="974295" y="5547104"/>
              <a:ext cx="9134400" cy="4337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FFFFFF"/>
                  </a:solidFill>
                  <a:latin typeface="Arial"/>
                  <a:ea typeface="Arial"/>
                  <a:cs typeface="Arial"/>
                  <a:sym typeface="Arial"/>
                </a:rPr>
                <a:t>We are a collaboration of conservation groups working to ensure fresh water will always reach its natural destinations. For our wildlife, our economy and our kids.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155"/>
        <p:cNvGrpSpPr/>
        <p:nvPr/>
      </p:nvGrpSpPr>
      <p:grpSpPr>
        <a:xfrm>
          <a:off x="0" y="0"/>
          <a:ext cx="0" cy="0"/>
          <a:chOff x="0" y="0"/>
          <a:chExt cx="0" cy="0"/>
        </a:xfrm>
      </p:grpSpPr>
      <p:sp>
        <p:nvSpPr>
          <p:cNvPr id="156" name="Google Shape;156;p8"/>
          <p:cNvSpPr txBox="1"/>
          <p:nvPr/>
        </p:nvSpPr>
        <p:spPr>
          <a:xfrm>
            <a:off x="10145028" y="971550"/>
            <a:ext cx="7114272" cy="781494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200"/>
              <a:buFont typeface="Arial"/>
              <a:buNone/>
            </a:pPr>
            <a:r>
              <a:rPr lang="en-US" sz="3200">
                <a:solidFill>
                  <a:srgbClr val="D6D6D6"/>
                </a:solidFill>
              </a:rPr>
              <a:t>TWCS is an</a:t>
            </a:r>
            <a:r>
              <a:rPr lang="en-US" sz="3200" b="0" i="0" u="none" strike="noStrike" cap="none">
                <a:solidFill>
                  <a:srgbClr val="D6D6D6"/>
                </a:solidFill>
                <a:latin typeface="Arial"/>
                <a:ea typeface="Arial"/>
                <a:cs typeface="Arial"/>
                <a:sym typeface="Arial"/>
              </a:rPr>
              <a:t> in-depth analysis and ranking of water conservation efforts of more than 350 water utilities in Texas.</a:t>
            </a:r>
            <a:endParaRPr sz="3200" b="0" i="0" u="none" strike="noStrike" cap="none">
              <a:solidFill>
                <a:srgbClr val="D6D6D6"/>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200"/>
              <a:buFont typeface="Arial"/>
              <a:buNone/>
            </a:pPr>
            <a:endParaRPr sz="3200" b="0" i="0" u="none" strike="noStrike" cap="none">
              <a:solidFill>
                <a:srgbClr val="D6D6D6"/>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3600"/>
              <a:buFont typeface="Arial"/>
              <a:buNone/>
            </a:pPr>
            <a:r>
              <a:rPr lang="en-US" sz="3600" b="0" i="0" u="none" strike="noStrike" cap="none">
                <a:solidFill>
                  <a:srgbClr val="B9C953"/>
                </a:solidFill>
                <a:latin typeface="Arial"/>
                <a:ea typeface="Arial"/>
                <a:cs typeface="Arial"/>
                <a:sym typeface="Arial"/>
              </a:rPr>
              <a:t>The Scorecard is an evaluation of utilities based largely on the level of effort to advance water conservation rather than the utility’s performance in achieving conservation.</a:t>
            </a:r>
            <a:endParaRPr sz="1400" b="0" i="0" u="none" strike="noStrike" cap="none">
              <a:solidFill>
                <a:srgbClr val="000000"/>
              </a:solidFill>
              <a:latin typeface="Arial"/>
              <a:ea typeface="Arial"/>
              <a:cs typeface="Arial"/>
              <a:sym typeface="Arial"/>
            </a:endParaRPr>
          </a:p>
          <a:p>
            <a:pPr marL="0" marR="0" lvl="0" indent="0" algn="l" rtl="0">
              <a:lnSpc>
                <a:spcPct val="124444"/>
              </a:lnSpc>
              <a:spcBef>
                <a:spcPts val="0"/>
              </a:spcBef>
              <a:spcAft>
                <a:spcPts val="0"/>
              </a:spcAft>
              <a:buClr>
                <a:srgbClr val="000000"/>
              </a:buClr>
              <a:buSzPts val="3600"/>
              <a:buFont typeface="Arial"/>
              <a:buNone/>
            </a:pPr>
            <a:endParaRPr sz="3600" b="0" i="0" u="none" strike="noStrike" cap="none">
              <a:solidFill>
                <a:srgbClr val="B9C953"/>
              </a:solidFill>
              <a:latin typeface="Arial"/>
              <a:ea typeface="Arial"/>
              <a:cs typeface="Arial"/>
              <a:sym typeface="Arial"/>
            </a:endParaRPr>
          </a:p>
        </p:txBody>
      </p:sp>
      <p:sp>
        <p:nvSpPr>
          <p:cNvPr id="157" name="Google Shape;157;p8"/>
          <p:cNvSpPr/>
          <p:nvPr/>
        </p:nvSpPr>
        <p:spPr>
          <a:xfrm>
            <a:off x="1028700" y="-335920"/>
            <a:ext cx="8385423" cy="10958840"/>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 name="Google Shape;158;p8"/>
          <p:cNvGrpSpPr/>
          <p:nvPr/>
        </p:nvGrpSpPr>
        <p:grpSpPr>
          <a:xfrm>
            <a:off x="1028700" y="9258300"/>
            <a:ext cx="16230600" cy="578485"/>
            <a:chOff x="0" y="0"/>
            <a:chExt cx="21640800" cy="771313"/>
          </a:xfrm>
        </p:grpSpPr>
        <p:sp>
          <p:nvSpPr>
            <p:cNvPr id="159" name="Google Shape;159;p8"/>
            <p:cNvSpPr txBox="1"/>
            <p:nvPr/>
          </p:nvSpPr>
          <p:spPr>
            <a:xfrm>
              <a:off x="11497147" y="428625"/>
              <a:ext cx="10143653" cy="34268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600"/>
                <a:buFont typeface="Arial"/>
                <a:buNone/>
              </a:pPr>
              <a:r>
                <a:rPr lang="en-US" sz="1600" b="0" i="0" u="none" strike="noStrike" cap="none">
                  <a:solidFill>
                    <a:srgbClr val="D6D6D6"/>
                  </a:solidFill>
                  <a:latin typeface="Arial"/>
                  <a:ea typeface="Arial"/>
                  <a:cs typeface="Arial"/>
                  <a:sym typeface="Arial"/>
                </a:rPr>
                <a:t>Texas Living Waters Project</a:t>
              </a:r>
              <a:endParaRPr sz="1400" b="0" i="0" u="none" strike="noStrike" cap="none">
                <a:solidFill>
                  <a:srgbClr val="000000"/>
                </a:solidFill>
                <a:latin typeface="Arial"/>
                <a:ea typeface="Arial"/>
                <a:cs typeface="Arial"/>
                <a:sym typeface="Arial"/>
              </a:endParaRPr>
            </a:p>
          </p:txBody>
        </p:sp>
        <p:sp>
          <p:nvSpPr>
            <p:cNvPr id="160" name="Google Shape;160;p8"/>
            <p:cNvSpPr/>
            <p:nvPr/>
          </p:nvSpPr>
          <p:spPr>
            <a:xfrm>
              <a:off x="0" y="0"/>
              <a:ext cx="21640800" cy="50800"/>
            </a:xfrm>
            <a:prstGeom prst="rect">
              <a:avLst/>
            </a:prstGeom>
            <a:solidFill>
              <a:srgbClr val="8AD3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 name="Google Shape;161;p8"/>
          <p:cNvGrpSpPr/>
          <p:nvPr/>
        </p:nvGrpSpPr>
        <p:grpSpPr>
          <a:xfrm>
            <a:off x="1765205" y="957263"/>
            <a:ext cx="6912414" cy="4091966"/>
            <a:chOff x="0" y="-95250"/>
            <a:chExt cx="9216551" cy="5455956"/>
          </a:xfrm>
        </p:grpSpPr>
        <p:sp>
          <p:nvSpPr>
            <p:cNvPr id="162" name="Google Shape;162;p8"/>
            <p:cNvSpPr txBox="1"/>
            <p:nvPr/>
          </p:nvSpPr>
          <p:spPr>
            <a:xfrm>
              <a:off x="0" y="-95250"/>
              <a:ext cx="9216551" cy="416687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52584D"/>
                  </a:solidFill>
                  <a:latin typeface="Spartan"/>
                  <a:ea typeface="Spartan"/>
                  <a:cs typeface="Spartan"/>
                  <a:sym typeface="Spartan"/>
                </a:rPr>
                <a:t>Texas Water Conservation Scorecard</a:t>
              </a:r>
              <a:endParaRPr sz="1400" b="0" i="0" u="none" strike="noStrike" cap="none">
                <a:solidFill>
                  <a:srgbClr val="000000"/>
                </a:solidFill>
                <a:latin typeface="Arial"/>
                <a:ea typeface="Arial"/>
                <a:cs typeface="Arial"/>
                <a:sym typeface="Arial"/>
              </a:endParaRPr>
            </a:p>
          </p:txBody>
        </p:sp>
        <p:sp>
          <p:nvSpPr>
            <p:cNvPr id="163" name="Google Shape;163;p8"/>
            <p:cNvSpPr txBox="1"/>
            <p:nvPr/>
          </p:nvSpPr>
          <p:spPr>
            <a:xfrm>
              <a:off x="0" y="4572459"/>
              <a:ext cx="9215776" cy="788247"/>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700"/>
                <a:buFont typeface="Arial"/>
                <a:buNone/>
              </a:pPr>
              <a:r>
                <a:rPr lang="en-US" sz="3700" b="0" i="0" u="none" strike="noStrike" cap="none">
                  <a:solidFill>
                    <a:srgbClr val="005F7A"/>
                  </a:solidFill>
                  <a:latin typeface="Spartan"/>
                  <a:ea typeface="Spartan"/>
                  <a:cs typeface="Spartan"/>
                  <a:sym typeface="Spartan"/>
                </a:rPr>
                <a:t>INTRODUCTION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8"/>
        </a:solidFill>
        <a:effectLst/>
      </p:bgPr>
    </p:bg>
    <p:spTree>
      <p:nvGrpSpPr>
        <p:cNvPr id="1" name="Shape 167"/>
        <p:cNvGrpSpPr/>
        <p:nvPr/>
      </p:nvGrpSpPr>
      <p:grpSpPr>
        <a:xfrm>
          <a:off x="0" y="0"/>
          <a:ext cx="0" cy="0"/>
          <a:chOff x="0" y="0"/>
          <a:chExt cx="0" cy="0"/>
        </a:xfrm>
      </p:grpSpPr>
      <p:sp>
        <p:nvSpPr>
          <p:cNvPr id="168" name="Google Shape;168;p9"/>
          <p:cNvSpPr/>
          <p:nvPr/>
        </p:nvSpPr>
        <p:spPr>
          <a:xfrm>
            <a:off x="8354547" y="1519136"/>
            <a:ext cx="10283696" cy="2929098"/>
          </a:xfrm>
          <a:prstGeom prst="rect">
            <a:avLst/>
          </a:prstGeom>
          <a:solidFill>
            <a:srgbClr val="6FAC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9"/>
          <p:cNvPicPr preferRelativeResize="0"/>
          <p:nvPr/>
        </p:nvPicPr>
        <p:blipFill rotWithShape="1">
          <a:blip r:embed="rId3">
            <a:alphaModFix/>
          </a:blip>
          <a:srcRect t="17179" b="17178"/>
          <a:stretch/>
        </p:blipFill>
        <p:spPr>
          <a:xfrm>
            <a:off x="1028700" y="1028700"/>
            <a:ext cx="7685969" cy="3909971"/>
          </a:xfrm>
          <a:prstGeom prst="rect">
            <a:avLst/>
          </a:prstGeom>
          <a:noFill/>
          <a:ln>
            <a:noFill/>
          </a:ln>
        </p:spPr>
      </p:pic>
      <p:sp>
        <p:nvSpPr>
          <p:cNvPr id="170" name="Google Shape;170;p9"/>
          <p:cNvSpPr/>
          <p:nvPr/>
        </p:nvSpPr>
        <p:spPr>
          <a:xfrm>
            <a:off x="-350243" y="5838765"/>
            <a:ext cx="10283696" cy="2929098"/>
          </a:xfrm>
          <a:prstGeom prst="rect">
            <a:avLst/>
          </a:prstGeom>
          <a:solidFill>
            <a:srgbClr val="6FAC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p9"/>
          <p:cNvPicPr preferRelativeResize="0"/>
          <p:nvPr/>
        </p:nvPicPr>
        <p:blipFill rotWithShape="1">
          <a:blip r:embed="rId4">
            <a:alphaModFix/>
          </a:blip>
          <a:srcRect t="17179" b="17178"/>
          <a:stretch/>
        </p:blipFill>
        <p:spPr>
          <a:xfrm>
            <a:off x="9573331" y="5348329"/>
            <a:ext cx="7685969" cy="3909971"/>
          </a:xfrm>
          <a:prstGeom prst="rect">
            <a:avLst/>
          </a:prstGeom>
          <a:noFill/>
          <a:ln>
            <a:noFill/>
          </a:ln>
        </p:spPr>
      </p:pic>
      <p:sp>
        <p:nvSpPr>
          <p:cNvPr id="172" name="Google Shape;172;p9"/>
          <p:cNvSpPr txBox="1"/>
          <p:nvPr/>
        </p:nvSpPr>
        <p:spPr>
          <a:xfrm>
            <a:off x="9260724" y="2054680"/>
            <a:ext cx="7998576" cy="181991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700"/>
              <a:buFont typeface="Arial"/>
              <a:buNone/>
            </a:pPr>
            <a:r>
              <a:rPr lang="en-US" sz="3700" b="0" i="0" u="none" strike="noStrike" cap="none">
                <a:solidFill>
                  <a:srgbClr val="FEFFF8"/>
                </a:solidFill>
                <a:latin typeface="Spartan"/>
                <a:ea typeface="Spartan"/>
                <a:cs typeface="Spartan"/>
                <a:sym typeface="Spartan"/>
              </a:rPr>
              <a:t>THE SCORECARD IS BASED ON PUBLICLY AVAILABLE INFORMATION</a:t>
            </a:r>
            <a:endParaRPr sz="1400" b="0" i="0" u="none" strike="noStrike" cap="none">
              <a:solidFill>
                <a:srgbClr val="000000"/>
              </a:solidFill>
              <a:latin typeface="Arial"/>
              <a:ea typeface="Arial"/>
              <a:cs typeface="Arial"/>
              <a:sym typeface="Arial"/>
            </a:endParaRPr>
          </a:p>
        </p:txBody>
      </p:sp>
      <p:sp>
        <p:nvSpPr>
          <p:cNvPr id="173" name="Google Shape;173;p9"/>
          <p:cNvSpPr txBox="1"/>
          <p:nvPr/>
        </p:nvSpPr>
        <p:spPr>
          <a:xfrm>
            <a:off x="1028700" y="6069498"/>
            <a:ext cx="7998600" cy="2929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700"/>
              <a:buFont typeface="Arial"/>
              <a:buNone/>
            </a:pPr>
            <a:r>
              <a:rPr lang="en-US" sz="3700" b="0" i="0" u="none" strike="noStrike" cap="none">
                <a:solidFill>
                  <a:srgbClr val="FEFFF8"/>
                </a:solidFill>
                <a:latin typeface="Spartan"/>
                <a:ea typeface="Spartan"/>
                <a:cs typeface="Spartan"/>
                <a:sym typeface="Spartan"/>
              </a:rPr>
              <a:t>THE SCORECARD PROVIDES ADDITIONAL INFORMATION FOR THE STATE’S 40 LARGEST WATER UTILITIES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F7A"/>
        </a:solidFill>
        <a:effectLst/>
      </p:bgPr>
    </p:bg>
    <p:spTree>
      <p:nvGrpSpPr>
        <p:cNvPr id="1" name="Shape 177"/>
        <p:cNvGrpSpPr/>
        <p:nvPr/>
      </p:nvGrpSpPr>
      <p:grpSpPr>
        <a:xfrm>
          <a:off x="0" y="0"/>
          <a:ext cx="0" cy="0"/>
          <a:chOff x="0" y="0"/>
          <a:chExt cx="0" cy="0"/>
        </a:xfrm>
      </p:grpSpPr>
      <p:sp>
        <p:nvSpPr>
          <p:cNvPr id="178" name="Google Shape;178;p10"/>
          <p:cNvSpPr/>
          <p:nvPr/>
        </p:nvSpPr>
        <p:spPr>
          <a:xfrm>
            <a:off x="-394324" y="-352026"/>
            <a:ext cx="5052358" cy="10991051"/>
          </a:xfrm>
          <a:prstGeom prst="rect">
            <a:avLst/>
          </a:prstGeom>
          <a:solidFill>
            <a:srgbClr val="FEF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p10"/>
          <p:cNvPicPr preferRelativeResize="0"/>
          <p:nvPr/>
        </p:nvPicPr>
        <p:blipFill rotWithShape="1">
          <a:blip r:embed="rId3">
            <a:alphaModFix/>
          </a:blip>
          <a:srcRect l="23061" r="23061"/>
          <a:stretch/>
        </p:blipFill>
        <p:spPr>
          <a:xfrm>
            <a:off x="1028700" y="1307540"/>
            <a:ext cx="5323953" cy="7671921"/>
          </a:xfrm>
          <a:prstGeom prst="rect">
            <a:avLst/>
          </a:prstGeom>
          <a:noFill/>
          <a:ln>
            <a:noFill/>
          </a:ln>
        </p:spPr>
      </p:pic>
      <p:sp>
        <p:nvSpPr>
          <p:cNvPr id="180" name="Google Shape;180;p10"/>
          <p:cNvSpPr txBox="1"/>
          <p:nvPr/>
        </p:nvSpPr>
        <p:spPr>
          <a:xfrm>
            <a:off x="7400754" y="463867"/>
            <a:ext cx="9852778" cy="1034415"/>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6200"/>
              <a:buFont typeface="Arial"/>
              <a:buNone/>
            </a:pPr>
            <a:r>
              <a:rPr lang="en-US" sz="6200" b="0" i="0" u="none" strike="noStrike" cap="none">
                <a:solidFill>
                  <a:srgbClr val="FEFFF8"/>
                </a:solidFill>
                <a:latin typeface="Spartan"/>
                <a:ea typeface="Spartan"/>
                <a:cs typeface="Spartan"/>
                <a:sym typeface="Spartan"/>
              </a:rPr>
              <a:t>Methodology</a:t>
            </a:r>
            <a:endParaRPr sz="1400" b="0" i="0" u="none" strike="noStrike" cap="none">
              <a:solidFill>
                <a:srgbClr val="000000"/>
              </a:solidFill>
              <a:latin typeface="Arial"/>
              <a:ea typeface="Arial"/>
              <a:cs typeface="Arial"/>
              <a:sym typeface="Arial"/>
            </a:endParaRPr>
          </a:p>
        </p:txBody>
      </p:sp>
      <p:sp>
        <p:nvSpPr>
          <p:cNvPr id="181" name="Google Shape;181;p10"/>
          <p:cNvSpPr txBox="1"/>
          <p:nvPr/>
        </p:nvSpPr>
        <p:spPr>
          <a:xfrm>
            <a:off x="7406522" y="2691660"/>
            <a:ext cx="10226852" cy="5718810"/>
          </a:xfrm>
          <a:prstGeom prst="rect">
            <a:avLst/>
          </a:prstGeom>
          <a:noFill/>
          <a:ln>
            <a:noFill/>
          </a:ln>
        </p:spPr>
        <p:txBody>
          <a:bodyPr spcFirstLastPara="1" wrap="square" lIns="0" tIns="0" rIns="0" bIns="0" anchor="t" anchorCtr="0">
            <a:spAutoFit/>
          </a:bodyPr>
          <a:lstStyle/>
          <a:p>
            <a:pPr marL="777240" marR="0" lvl="1" indent="-388620" algn="l" rtl="0">
              <a:lnSpc>
                <a:spcPct val="140000"/>
              </a:lnSpc>
              <a:spcBef>
                <a:spcPts val="0"/>
              </a:spcBef>
              <a:spcAft>
                <a:spcPts val="0"/>
              </a:spcAft>
              <a:buClr>
                <a:srgbClr val="B9C953"/>
              </a:buClr>
              <a:buSzPts val="3600"/>
              <a:buFont typeface="Arial"/>
              <a:buChar char="•"/>
            </a:pPr>
            <a:r>
              <a:rPr lang="en-US" sz="3600" b="0" i="0" u="none" strike="noStrike" cap="none">
                <a:solidFill>
                  <a:srgbClr val="B9C953"/>
                </a:solidFill>
                <a:latin typeface="Arial"/>
                <a:ea typeface="Arial"/>
                <a:cs typeface="Arial"/>
                <a:sym typeface="Arial"/>
              </a:rPr>
              <a:t>Utilities with 3,300 connections or more.</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endParaRPr sz="3600" b="0" i="0" u="none" strike="noStrike" cap="none">
              <a:solidFill>
                <a:srgbClr val="B9C953"/>
              </a:solidFill>
              <a:latin typeface="Arial"/>
              <a:ea typeface="Arial"/>
              <a:cs typeface="Arial"/>
              <a:sym typeface="Arial"/>
            </a:endParaRPr>
          </a:p>
          <a:p>
            <a:pPr marL="777240" marR="0" lvl="1" indent="-388620" algn="l" rtl="0">
              <a:lnSpc>
                <a:spcPct val="140000"/>
              </a:lnSpc>
              <a:spcBef>
                <a:spcPts val="0"/>
              </a:spcBef>
              <a:spcAft>
                <a:spcPts val="0"/>
              </a:spcAft>
              <a:buClr>
                <a:srgbClr val="B9C953"/>
              </a:buClr>
              <a:buSzPts val="3600"/>
              <a:buFont typeface="Arial"/>
              <a:buChar char="•"/>
            </a:pPr>
            <a:r>
              <a:rPr lang="en-US" sz="3600" b="0" i="0" u="none" strike="noStrike" cap="none">
                <a:solidFill>
                  <a:srgbClr val="B9C953"/>
                </a:solidFill>
                <a:latin typeface="Arial"/>
                <a:ea typeface="Arial"/>
                <a:cs typeface="Arial"/>
                <a:sym typeface="Arial"/>
              </a:rPr>
              <a:t>Large and medium utilities (25,000+ customers) are evaluated on 10 metrics with a total 100 possible points.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endParaRPr sz="3600" b="0" i="0" u="none" strike="noStrike" cap="none">
              <a:solidFill>
                <a:srgbClr val="B9C953"/>
              </a:solidFill>
              <a:latin typeface="Arial"/>
              <a:ea typeface="Arial"/>
              <a:cs typeface="Arial"/>
              <a:sym typeface="Arial"/>
            </a:endParaRPr>
          </a:p>
          <a:p>
            <a:pPr marL="777240" marR="0" lvl="1" indent="-388620" algn="l" rtl="0">
              <a:lnSpc>
                <a:spcPct val="140000"/>
              </a:lnSpc>
              <a:spcBef>
                <a:spcPts val="0"/>
              </a:spcBef>
              <a:spcAft>
                <a:spcPts val="0"/>
              </a:spcAft>
              <a:buClr>
                <a:srgbClr val="B9C953"/>
              </a:buClr>
              <a:buSzPts val="3600"/>
              <a:buFont typeface="Arial"/>
              <a:buChar char="•"/>
            </a:pPr>
            <a:r>
              <a:rPr lang="en-US" sz="3600" b="0" i="0" u="none" strike="noStrike" cap="none">
                <a:solidFill>
                  <a:srgbClr val="B9C953"/>
                </a:solidFill>
                <a:latin typeface="Arial"/>
                <a:ea typeface="Arial"/>
                <a:cs typeface="Arial"/>
                <a:sym typeface="Arial"/>
              </a:rPr>
              <a:t>Small utilities (&lt;25,000 customers) are rated on 6 metrics with a total of 55 possible points.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3713</Words>
  <Application>Microsoft Macintosh PowerPoint</Application>
  <PresentationFormat>Custom</PresentationFormat>
  <Paragraphs>327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Roboto</vt:lpstr>
      <vt:lpstr>Open Sans</vt:lpstr>
      <vt:lpstr>Nunito Sans</vt:lpstr>
      <vt:lpstr>Open Sans Light</vt:lpstr>
      <vt:lpstr>Calibri</vt:lpstr>
      <vt:lpstr>Arial</vt:lpstr>
      <vt:lpstr>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Jonathan Seefeldt</cp:lastModifiedBy>
  <cp:revision>1</cp:revision>
  <dcterms:created xsi:type="dcterms:W3CDTF">2006-08-16T00:00:00Z</dcterms:created>
  <dcterms:modified xsi:type="dcterms:W3CDTF">2020-07-17T14:43:12Z</dcterms:modified>
</cp:coreProperties>
</file>