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76" r:id="rId2"/>
    <p:sldId id="496" r:id="rId3"/>
    <p:sldId id="259" r:id="rId4"/>
    <p:sldId id="503" r:id="rId5"/>
    <p:sldId id="504" r:id="rId6"/>
    <p:sldId id="505" r:id="rId7"/>
    <p:sldId id="509" r:id="rId8"/>
    <p:sldId id="510" r:id="rId9"/>
    <p:sldId id="507" r:id="rId10"/>
    <p:sldId id="506" r:id="rId11"/>
    <p:sldId id="508" r:id="rId12"/>
    <p:sldId id="483" r:id="rId13"/>
    <p:sldId id="498" r:id="rId14"/>
    <p:sldId id="278" r:id="rId15"/>
    <p:sldId id="499" r:id="rId16"/>
    <p:sldId id="500" r:id="rId17"/>
    <p:sldId id="501" r:id="rId18"/>
    <p:sldId id="495" r:id="rId19"/>
    <p:sldId id="305" r:id="rId20"/>
    <p:sldId id="306" r:id="rId21"/>
    <p:sldId id="304" r:id="rId22"/>
    <p:sldId id="486" r:id="rId23"/>
    <p:sldId id="502" r:id="rId24"/>
    <p:sldId id="310" r:id="rId25"/>
    <p:sldId id="311" r:id="rId26"/>
  </p:sldIdLst>
  <p:sldSz cx="12192000" cy="64008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/>
    <p:restoredTop sz="97043"/>
  </p:normalViewPr>
  <p:slideViewPr>
    <p:cSldViewPr snapToGrid="0" snapToObjects="1">
      <p:cViewPr varScale="1">
        <p:scale>
          <a:sx n="133" d="100"/>
          <a:sy n="133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43463-DE37-0F4F-86CD-3274BB7357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6963" y="857250"/>
            <a:ext cx="44100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1733-4045-A64A-BB75-8D4369520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4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6CAB-F525-C84A-AEE5-55EB32160E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7539"/>
            <a:ext cx="9144000" cy="2228427"/>
          </a:xfrm>
        </p:spPr>
        <p:txBody>
          <a:bodyPr anchor="b"/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61902"/>
            <a:ext cx="9144000" cy="1545378"/>
          </a:xfrm>
        </p:spPr>
        <p:txBody>
          <a:bodyPr/>
          <a:lstStyle>
            <a:lvl1pPr marL="0" indent="0" algn="ctr">
              <a:buNone/>
              <a:defRPr sz="2240"/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BF24-1994-5B49-BFDD-58E5CA9A2AEC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1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2F0F-5728-7F4A-AF08-87C032E49623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8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40783"/>
            <a:ext cx="2628900" cy="54243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0783"/>
            <a:ext cx="7734300" cy="54243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5FDD-24C0-A14A-9B80-5384A0FA54C3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9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528E6-BC06-AF4E-BDEF-06CCD2DA3DE9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2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5756"/>
            <a:ext cx="10515600" cy="2662555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83499"/>
            <a:ext cx="10515600" cy="1400175"/>
          </a:xfrm>
        </p:spPr>
        <p:txBody>
          <a:bodyPr/>
          <a:lstStyle>
            <a:lvl1pPr marL="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F7CE4-9353-E747-8E7C-B878D23CAF4B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5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3917"/>
            <a:ext cx="5181600" cy="4061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03917"/>
            <a:ext cx="5181600" cy="4061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43A2F-3C8E-E045-9A64-2F38881C2688}" type="datetime1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40784"/>
            <a:ext cx="10515600" cy="1237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69085"/>
            <a:ext cx="5157787" cy="768985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38070"/>
            <a:ext cx="5157787" cy="3438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69085"/>
            <a:ext cx="5183188" cy="768985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38070"/>
            <a:ext cx="5183188" cy="3438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7C0D-D5E4-C246-AF58-AFFA598B5DE1}" type="datetime1">
              <a:rPr lang="en-US" smtClean="0"/>
              <a:t>2/11/22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D949-2BE4-2843-A992-B2BDD6CE4F72}" type="datetime1">
              <a:rPr lang="en-US" smtClean="0"/>
              <a:t>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6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D85-56E0-C242-A20D-A4D8D13F58F4}" type="datetime1">
              <a:rPr lang="en-US" smtClean="0"/>
              <a:t>2/11/22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4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26720"/>
            <a:ext cx="3932237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21597"/>
            <a:ext cx="6172200" cy="4548717"/>
          </a:xfrm>
        </p:spPr>
        <p:txBody>
          <a:bodyPr/>
          <a:lstStyle>
            <a:lvl1pPr>
              <a:defRPr sz="2987"/>
            </a:lvl1pPr>
            <a:lvl2pPr>
              <a:defRPr sz="2613"/>
            </a:lvl2pPr>
            <a:lvl3pPr>
              <a:defRPr sz="224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920240"/>
            <a:ext cx="3932237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2C44-AC80-9E41-A963-3898A2E8E856}" type="datetime1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26720"/>
            <a:ext cx="3932237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21597"/>
            <a:ext cx="6172200" cy="4548717"/>
          </a:xfrm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920240"/>
            <a:ext cx="3932237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BE53-E118-E64B-8BC9-2D67537E69AA}" type="datetime1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0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40784"/>
            <a:ext cx="10515600" cy="123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3917"/>
            <a:ext cx="10515600" cy="406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5932594"/>
            <a:ext cx="27432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BD6F-AD8B-0F4B-A458-BE90D4C1F7CC}" type="datetime1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932594"/>
            <a:ext cx="41148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5932594"/>
            <a:ext cx="27432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E59C-097D-954A-AEE8-6D88A73E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53410" rtl="0" eaLnBrk="1" latinLnBrk="0" hangingPunct="1">
        <a:lnSpc>
          <a:spcPct val="90000"/>
        </a:lnSpc>
        <a:spcBef>
          <a:spcPct val="0"/>
        </a:spcBef>
        <a:buNone/>
        <a:defRPr sz="4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352" indent="-213352" algn="l" defTabSz="8534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1pPr>
      <a:lvl2pPr marL="64005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B5B5-4C5D-A946-B5CA-F0E95FD31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926" y="1047539"/>
            <a:ext cx="11434354" cy="2228427"/>
          </a:xfrm>
        </p:spPr>
        <p:txBody>
          <a:bodyPr>
            <a:normAutofit/>
          </a:bodyPr>
          <a:lstStyle/>
          <a:p>
            <a:r>
              <a:rPr lang="en-US" dirty="0"/>
              <a:t>Climate Change and Extreme Weather: Three Ways of Knowing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C1EB5-2D40-8C44-B026-C0517A62D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5670"/>
            <a:ext cx="9144000" cy="1545378"/>
          </a:xfrm>
        </p:spPr>
        <p:txBody>
          <a:bodyPr/>
          <a:lstStyle/>
          <a:p>
            <a:r>
              <a:rPr lang="en-US" dirty="0"/>
              <a:t>John W. Nielsen-Gammon</a:t>
            </a:r>
          </a:p>
          <a:p>
            <a:r>
              <a:rPr lang="en-US" dirty="0"/>
              <a:t>Texas A&amp;M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6942-E950-C248-9795-01F5F70D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5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85BD3-CCD6-8D45-B152-C14101C2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5B635-0139-4947-AAB1-BFBE8D403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7" t="19078" r="3083" b="21098"/>
          <a:stretch/>
        </p:blipFill>
        <p:spPr>
          <a:xfrm>
            <a:off x="1809550" y="11985"/>
            <a:ext cx="8152598" cy="63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3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190234-DB94-CC49-9BD0-465C349F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extreme event drivers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2E56-5848-9D4D-B7D1-E08E93832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“Thermodynamic” (the way things are)</a:t>
            </a:r>
          </a:p>
          <a:p>
            <a:pPr lvl="1"/>
            <a:r>
              <a:rPr lang="en-US" dirty="0"/>
              <a:t>Example: Warm air holds more moisture</a:t>
            </a:r>
          </a:p>
          <a:p>
            <a:pPr lvl="2"/>
            <a:r>
              <a:rPr lang="en-US" dirty="0"/>
              <a:t>So heavy rain should increase</a:t>
            </a:r>
          </a:p>
          <a:p>
            <a:pPr lvl="1"/>
            <a:r>
              <a:rPr lang="en-US" dirty="0"/>
              <a:t>Example: The Arctic is warming faster than the rest of the globe</a:t>
            </a:r>
          </a:p>
          <a:p>
            <a:pPr lvl="2"/>
            <a:r>
              <a:rPr lang="en-US" dirty="0"/>
              <a:t>So Texas winter cold should become milder</a:t>
            </a:r>
          </a:p>
          <a:p>
            <a:r>
              <a:rPr lang="en-US" dirty="0"/>
              <a:t>“Dynamic” (the way things behave)</a:t>
            </a:r>
          </a:p>
          <a:p>
            <a:pPr lvl="1"/>
            <a:r>
              <a:rPr lang="en-US" dirty="0"/>
              <a:t>Example: The maximum intensity of hurricanes is increasing</a:t>
            </a:r>
          </a:p>
          <a:p>
            <a:pPr lvl="2"/>
            <a:r>
              <a:rPr lang="en-US" dirty="0"/>
              <a:t>So some hurricanes will produce heavy rain longer</a:t>
            </a:r>
          </a:p>
          <a:p>
            <a:pPr lvl="1"/>
            <a:r>
              <a:rPr lang="en-US" dirty="0"/>
              <a:t>Example: Arctic sea ice loss disturbs the stratospheric polar vortex</a:t>
            </a:r>
          </a:p>
          <a:p>
            <a:pPr lvl="2"/>
            <a:r>
              <a:rPr lang="en-US" dirty="0"/>
              <a:t>So weather patterns that lead to cold weather in Texas will become more common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D0B53-B71F-6F48-B002-7171E1CA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6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AE60D3-ACBC-2F44-B2D3-9D65D4F54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04"/>
          <a:stretch/>
        </p:blipFill>
        <p:spPr>
          <a:xfrm>
            <a:off x="0" y="0"/>
            <a:ext cx="9737386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594DDE-45BF-6B4C-AA63-D2D5F85980E8}"/>
              </a:ext>
            </a:extLst>
          </p:cNvPr>
          <p:cNvSpPr txBox="1"/>
          <p:nvPr/>
        </p:nvSpPr>
        <p:spPr>
          <a:xfrm>
            <a:off x="9865895" y="1097279"/>
            <a:ext cx="23261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Supported by: The National Science Foundation Coupled Natural and Human Systems program, grant number AGS-1518541, the Cynthia and George Mitchell Foundation grant number G-1809-55892, and by The University of Texas at Austin’s Planet Texas 2050 Bridging Barriers research initiative.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AB389-A3EA-C049-924E-1DAAC173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65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E98D6F-02C5-7B44-A86C-1D853E3A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94" y="0"/>
            <a:ext cx="10516412" cy="6400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1690-5A1F-5342-897B-B35A2C97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2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B23C-1ACA-6F41-89F4-92658135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Dryer or wetter?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0650-7B6F-B748-A987-B187F16DF5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On the drying side…</a:t>
            </a:r>
          </a:p>
          <a:p>
            <a:pPr lvl="1"/>
            <a:r>
              <a:rPr lang="en-US" dirty="0"/>
              <a:t>Changes in temperature</a:t>
            </a:r>
          </a:p>
          <a:p>
            <a:pPr lvl="1"/>
            <a:r>
              <a:rPr lang="en-US" dirty="0"/>
              <a:t>Changes in rainfall extremes, month to month</a:t>
            </a:r>
          </a:p>
          <a:p>
            <a:pPr lvl="1"/>
            <a:r>
              <a:rPr lang="en-US" dirty="0"/>
              <a:t>Changes in rainfall seasonality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76B22-DA84-C34B-A033-49099B6E0F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On the wetting side…</a:t>
            </a:r>
          </a:p>
          <a:p>
            <a:pPr lvl="1"/>
            <a:r>
              <a:rPr lang="en-US" dirty="0"/>
              <a:t>Changes in biosphere water use efficiency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1D4BA-6C1E-9742-864A-79AEC13F2480}"/>
              </a:ext>
            </a:extLst>
          </p:cNvPr>
          <p:cNvSpPr txBox="1"/>
          <p:nvPr/>
        </p:nvSpPr>
        <p:spPr>
          <a:xfrm>
            <a:off x="3955983" y="3927107"/>
            <a:ext cx="5823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 the unclear side…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Changes in annual precipitation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Changes in rainfall extremes, single storms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Changes in biomass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7F79-6C17-E34D-B52F-69DCAD7A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2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B555A6F2-1B15-D24F-BA91-61453A5E9C32}"/>
              </a:ext>
            </a:extLst>
          </p:cNvPr>
          <p:cNvPicPr/>
          <p:nvPr/>
        </p:nvPicPr>
        <p:blipFill rotWithShape="1">
          <a:blip r:embed="rId2"/>
          <a:srcRect b="68718"/>
          <a:stretch/>
        </p:blipFill>
        <p:spPr>
          <a:xfrm>
            <a:off x="-1" y="0"/>
            <a:ext cx="12192001" cy="4706754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C1889-F7C7-0243-A0E7-7C7C4A2E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5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DD132CEC-DC57-2948-A7EE-F10233E3E4B6}"/>
              </a:ext>
            </a:extLst>
          </p:cNvPr>
          <p:cNvPicPr/>
          <p:nvPr/>
        </p:nvPicPr>
        <p:blipFill rotWithShape="1">
          <a:blip r:embed="rId2"/>
          <a:srcRect b="68718"/>
          <a:stretch/>
        </p:blipFill>
        <p:spPr>
          <a:xfrm>
            <a:off x="0" y="0"/>
            <a:ext cx="12192000" cy="473563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FD385-1C71-BE4B-8856-649347B1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7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46B05686-B4D8-E74A-96DE-3746833262EA}"/>
              </a:ext>
            </a:extLst>
          </p:cNvPr>
          <p:cNvPicPr/>
          <p:nvPr/>
        </p:nvPicPr>
        <p:blipFill rotWithShape="1">
          <a:blip r:embed="rId2"/>
          <a:srcRect t="-1" b="68466"/>
          <a:stretch/>
        </p:blipFill>
        <p:spPr>
          <a:xfrm>
            <a:off x="0" y="-1"/>
            <a:ext cx="12192000" cy="4658627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ECEE0-FB5B-8640-AA4F-524A0272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56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E850-CC71-9B44-8699-427A5476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really heavy 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BD16-A3C2-1D4F-A318-AC615565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(research funded by Harris County Flood Control District)</a:t>
            </a:r>
          </a:p>
          <a:p>
            <a:pPr marL="0" indent="0">
              <a:buNone/>
            </a:pPr>
            <a:r>
              <a:rPr lang="en-US" dirty="0"/>
              <a:t>(additional work by Savannah Jorgensen)</a:t>
            </a:r>
          </a:p>
          <a:p>
            <a:pPr marL="0" indent="0">
              <a:buNone/>
            </a:pPr>
            <a:r>
              <a:rPr lang="en-US" dirty="0"/>
              <a:t>(paper to be submitted very soon)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BD32-CD7D-FA4A-ABD6-18FE3227A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4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9A7C3F4-E430-7D46-9AFF-F392265DB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74339"/>
            <a:ext cx="11379200" cy="568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5DDB1-C0DC-BC46-AC8D-A13C1C2C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Return Values (in.)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A6DCF-4170-884D-8B83-07FD10C0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4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CA9D-2A56-2544-A97A-F254B03F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Attributing a trend to climate change: three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DFF5-104F-B549-A953-1E4DDF764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clear historical trend?</a:t>
            </a:r>
          </a:p>
          <a:p>
            <a:r>
              <a:rPr lang="en-US" dirty="0"/>
              <a:t>Do models project a consistent future trend?</a:t>
            </a:r>
          </a:p>
          <a:p>
            <a:r>
              <a:rPr lang="en-US" dirty="0"/>
              <a:t>Is there a sound physical understanding of why there should be a trend?</a:t>
            </a:r>
          </a:p>
          <a:p>
            <a:endParaRPr lang="en-US" dirty="0"/>
          </a:p>
          <a:p>
            <a:r>
              <a:rPr lang="en-US" dirty="0"/>
              <a:t>Do the magnitudes check out?</a:t>
            </a:r>
          </a:p>
          <a:p>
            <a:endParaRPr lang="en-US" dirty="0"/>
          </a:p>
          <a:p>
            <a:r>
              <a:rPr lang="en-US" i="1" dirty="0"/>
              <a:t>For further reading: https://</a:t>
            </a:r>
            <a:r>
              <a:rPr lang="en-US" i="1" dirty="0" err="1"/>
              <a:t>www.nationalacademies.org</a:t>
            </a:r>
            <a:r>
              <a:rPr lang="en-US" i="1" dirty="0"/>
              <a:t>/our-work/extreme-weather-events-and-climate-change-attribution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CEFA8-C576-8348-9FAD-23C68EBC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08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25D9461-CD74-BE48-8F80-15264FE5B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84234"/>
            <a:ext cx="11379200" cy="568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48064-6399-CF44-84B0-E67CC31C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Value Trend, 1960-2020 (%)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C8FC0C-BB06-3941-9CF4-F4512B41BA1D}"/>
              </a:ext>
            </a:extLst>
          </p:cNvPr>
          <p:cNvSpPr/>
          <p:nvPr/>
        </p:nvSpPr>
        <p:spPr>
          <a:xfrm>
            <a:off x="9942897" y="2098307"/>
            <a:ext cx="134754" cy="1174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6FDF8-216A-D24D-8B0C-84A91888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22312B96-258A-6744-B530-3745207A65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b="79360"/>
          <a:stretch/>
        </p:blipFill>
        <p:spPr bwMode="auto">
          <a:xfrm>
            <a:off x="406400" y="1275212"/>
            <a:ext cx="11379200" cy="4700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D0C27-63D9-314B-8117-8C0160037E93}"/>
              </a:ext>
            </a:extLst>
          </p:cNvPr>
          <p:cNvSpPr txBox="1"/>
          <p:nvPr/>
        </p:nvSpPr>
        <p:spPr>
          <a:xfrm>
            <a:off x="4770076" y="6026028"/>
            <a:ext cx="324554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Van der Weil et al. (2016)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1AEA6-B97C-3B4D-8FD4-FAC96A20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464" y="167276"/>
            <a:ext cx="10241280" cy="1066800"/>
          </a:xfrm>
        </p:spPr>
        <p:txBody>
          <a:bodyPr/>
          <a:lstStyle/>
          <a:p>
            <a:r>
              <a:rPr lang="en-US" dirty="0"/>
              <a:t>Models predict increases, but…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1A2B5-7647-8047-809B-B650C7F2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5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2998F-1532-514B-8322-F7219458D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94" y="-11610"/>
            <a:ext cx="6461408" cy="6412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859733-AE5B-2D4E-9C80-F60D8321600C}"/>
              </a:ext>
            </a:extLst>
          </p:cNvPr>
          <p:cNvSpPr txBox="1"/>
          <p:nvPr/>
        </p:nvSpPr>
        <p:spPr>
          <a:xfrm>
            <a:off x="594403" y="455168"/>
            <a:ext cx="4531891" cy="560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87" indent="-355587">
              <a:buFont typeface="Arial" panose="020B0604020202020204" pitchFamily="34" charset="0"/>
              <a:buChar char="•"/>
            </a:pPr>
            <a:r>
              <a:rPr lang="en-US" sz="2987" dirty="0"/>
              <a:t>2018: NOAA Atlas 14: Official estimates of extreme rainfall risk  (100-yr events, etc.)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en-US" sz="2987" dirty="0"/>
              <a:t>Analysis includes 2017 rainfall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en-US" sz="2987" dirty="0"/>
              <a:t>Previous analysis dates from 1960s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en-US" sz="2987" dirty="0"/>
              <a:t>Old analysis (contours) and change (shading) in 1-day 100-yr rainfall amounts shown at 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5C937-C336-474B-83A3-F3C75FF95358}"/>
              </a:ext>
            </a:extLst>
          </p:cNvPr>
          <p:cNvSpPr txBox="1"/>
          <p:nvPr/>
        </p:nvSpPr>
        <p:spPr>
          <a:xfrm>
            <a:off x="6026737" y="2275840"/>
            <a:ext cx="643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4”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E407A-9099-9646-BC9E-AED8F2D8F239}"/>
              </a:ext>
            </a:extLst>
          </p:cNvPr>
          <p:cNvSpPr txBox="1"/>
          <p:nvPr/>
        </p:nvSpPr>
        <p:spPr>
          <a:xfrm>
            <a:off x="7027777" y="1466104"/>
            <a:ext cx="643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6”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775E1-6E94-6E4B-A950-2FA3AC40DDBF}"/>
              </a:ext>
            </a:extLst>
          </p:cNvPr>
          <p:cNvSpPr txBox="1"/>
          <p:nvPr/>
        </p:nvSpPr>
        <p:spPr>
          <a:xfrm>
            <a:off x="8632408" y="1180799"/>
            <a:ext cx="643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8”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EAC74-80E5-2147-866F-0F75FDED7BFB}"/>
              </a:ext>
            </a:extLst>
          </p:cNvPr>
          <p:cNvSpPr txBox="1"/>
          <p:nvPr/>
        </p:nvSpPr>
        <p:spPr>
          <a:xfrm>
            <a:off x="11142429" y="2221419"/>
            <a:ext cx="643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10”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8878A-5A96-254C-AF53-AB487BA1C3EE}"/>
              </a:ext>
            </a:extLst>
          </p:cNvPr>
          <p:cNvSpPr txBox="1"/>
          <p:nvPr/>
        </p:nvSpPr>
        <p:spPr>
          <a:xfrm>
            <a:off x="9832997" y="4736385"/>
            <a:ext cx="643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12”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AD4F8-C868-B941-83FF-10B06E743520}"/>
              </a:ext>
            </a:extLst>
          </p:cNvPr>
          <p:cNvSpPr txBox="1"/>
          <p:nvPr/>
        </p:nvSpPr>
        <p:spPr>
          <a:xfrm>
            <a:off x="6105895" y="5086009"/>
            <a:ext cx="554118" cy="858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44" b="1" dirty="0"/>
              <a:t>-2</a:t>
            </a:r>
          </a:p>
          <a:p>
            <a:r>
              <a:rPr lang="en-US" sz="1244" b="1" dirty="0"/>
              <a:t>-1</a:t>
            </a:r>
            <a:br>
              <a:rPr lang="en-US" sz="1244" b="1" dirty="0"/>
            </a:br>
            <a:r>
              <a:rPr lang="en-US" sz="1244" b="1" dirty="0"/>
              <a:t>0</a:t>
            </a:r>
          </a:p>
          <a:p>
            <a:r>
              <a:rPr lang="en-US" sz="1244" b="1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E3BE9-29D8-D141-99DB-C9D4F27DBAC6}"/>
              </a:ext>
            </a:extLst>
          </p:cNvPr>
          <p:cNvSpPr txBox="1"/>
          <p:nvPr/>
        </p:nvSpPr>
        <p:spPr>
          <a:xfrm>
            <a:off x="7006335" y="4879864"/>
            <a:ext cx="445275" cy="1049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44" b="1" dirty="0"/>
              <a:t>2</a:t>
            </a:r>
          </a:p>
          <a:p>
            <a:r>
              <a:rPr lang="en-US" sz="1244" b="1" dirty="0"/>
              <a:t>3</a:t>
            </a:r>
            <a:br>
              <a:rPr lang="en-US" sz="1244" b="1" dirty="0"/>
            </a:br>
            <a:r>
              <a:rPr lang="en-US" sz="1244" b="1" dirty="0"/>
              <a:t>4</a:t>
            </a:r>
          </a:p>
          <a:p>
            <a:r>
              <a:rPr lang="en-US" sz="1244" b="1" dirty="0"/>
              <a:t>5</a:t>
            </a:r>
          </a:p>
          <a:p>
            <a:r>
              <a:rPr lang="en-US" sz="1244" b="1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93C1F-5F23-CE41-A7BF-EE81E3DCE591}"/>
              </a:ext>
            </a:extLst>
          </p:cNvPr>
          <p:cNvSpPr txBox="1"/>
          <p:nvPr/>
        </p:nvSpPr>
        <p:spPr>
          <a:xfrm>
            <a:off x="5840380" y="4790810"/>
            <a:ext cx="1215431" cy="2837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44" b="1" dirty="0"/>
              <a:t>New - Old (in.)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959EAF-1092-914D-AB5B-2BF3E14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type of extreme is different</a:t>
            </a:r>
          </a:p>
          <a:p>
            <a:r>
              <a:rPr lang="en-US" dirty="0"/>
              <a:t>For some, it is clear</a:t>
            </a:r>
          </a:p>
          <a:p>
            <a:r>
              <a:rPr lang="en-US" dirty="0"/>
              <a:t>For others, such as drought, it’s complicated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1801" y="5879254"/>
            <a:ext cx="3087136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7" dirty="0" err="1"/>
              <a:t>n-g@tamu.edu</a:t>
            </a:r>
            <a:endParaRPr lang="en-US" sz="2987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EBAC6-93DD-2A48-A061-44992666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76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D9FC-A968-804F-AB4C-A4213D57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0DFD9C0-0D13-8C47-B726-8264527C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6400800" cy="64008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1FC7107-F503-EF41-B855-5DF5B4482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4"/>
          <a:stretch/>
        </p:blipFill>
        <p:spPr>
          <a:xfrm>
            <a:off x="6145475" y="0"/>
            <a:ext cx="5640125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86150F-F9D4-3644-9882-15D4C90B8A53}"/>
              </a:ext>
            </a:extLst>
          </p:cNvPr>
          <p:cNvSpPr txBox="1"/>
          <p:nvPr/>
        </p:nvSpPr>
        <p:spPr>
          <a:xfrm>
            <a:off x="1029782" y="5630230"/>
            <a:ext cx="497716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Nonstationary trend (%), 1960-2020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EB1BA-86CE-AA47-A159-5567D1F41F4A}"/>
              </a:ext>
            </a:extLst>
          </p:cNvPr>
          <p:cNvSpPr txBox="1"/>
          <p:nvPr/>
        </p:nvSpPr>
        <p:spPr>
          <a:xfrm>
            <a:off x="5967366" y="5630230"/>
            <a:ext cx="5640125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Effect of 2015-2017 events on trend (fraction of return value)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699A4-5BE0-AD46-A8A3-34DA2D83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7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CB77AD-1B51-DA4C-B113-E9EB5078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" t="7575" r="6398" b="8328"/>
          <a:stretch/>
        </p:blipFill>
        <p:spPr>
          <a:xfrm>
            <a:off x="1593796" y="-105146"/>
            <a:ext cx="8838043" cy="6505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9213B-4A28-1F44-8833-6C6120FE278F}"/>
              </a:ext>
            </a:extLst>
          </p:cNvPr>
          <p:cNvSpPr txBox="1"/>
          <p:nvPr/>
        </p:nvSpPr>
        <p:spPr>
          <a:xfrm>
            <a:off x="4463333" y="623382"/>
            <a:ext cx="258258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Harris County 1-day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91FFB-ACB6-4640-BF2E-3F48022EF080}"/>
              </a:ext>
            </a:extLst>
          </p:cNvPr>
          <p:cNvSpPr txBox="1"/>
          <p:nvPr/>
        </p:nvSpPr>
        <p:spPr>
          <a:xfrm>
            <a:off x="574614" y="1029075"/>
            <a:ext cx="1217079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40" dirty="0"/>
              <a:t>100-yr</a:t>
            </a:r>
          </a:p>
          <a:p>
            <a:pPr algn="r"/>
            <a:r>
              <a:rPr lang="en-US" sz="2240" dirty="0"/>
              <a:t>Eastern</a:t>
            </a:r>
          </a:p>
          <a:p>
            <a:pPr algn="r"/>
            <a:r>
              <a:rPr lang="en-US" sz="2240" dirty="0"/>
              <a:t>Central</a:t>
            </a:r>
          </a:p>
          <a:p>
            <a:pPr algn="r"/>
            <a:r>
              <a:rPr lang="en-US" sz="2240" dirty="0"/>
              <a:t>Western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7135A-40ED-3048-BC15-DD77EA23E3B0}"/>
              </a:ext>
            </a:extLst>
          </p:cNvPr>
          <p:cNvSpPr txBox="1"/>
          <p:nvPr/>
        </p:nvSpPr>
        <p:spPr>
          <a:xfrm>
            <a:off x="546578" y="4345535"/>
            <a:ext cx="1217079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40" dirty="0"/>
              <a:t>2-yr</a:t>
            </a:r>
          </a:p>
          <a:p>
            <a:pPr algn="r"/>
            <a:r>
              <a:rPr lang="en-US" sz="2240" dirty="0"/>
              <a:t>Eastern</a:t>
            </a:r>
          </a:p>
          <a:p>
            <a:pPr algn="r"/>
            <a:r>
              <a:rPr lang="en-US" sz="2240" dirty="0"/>
              <a:t>Central</a:t>
            </a:r>
          </a:p>
          <a:p>
            <a:pPr algn="r"/>
            <a:r>
              <a:rPr lang="en-US" sz="2240" dirty="0"/>
              <a:t>Western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5566A-8B60-1E48-B224-670507F1837B}"/>
              </a:ext>
            </a:extLst>
          </p:cNvPr>
          <p:cNvSpPr txBox="1"/>
          <p:nvPr/>
        </p:nvSpPr>
        <p:spPr>
          <a:xfrm>
            <a:off x="4295119" y="1593088"/>
            <a:ext cx="200867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Atlas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9147A-64F9-2945-8F92-296BB03F54E8}"/>
              </a:ext>
            </a:extLst>
          </p:cNvPr>
          <p:cNvSpPr txBox="1"/>
          <p:nvPr/>
        </p:nvSpPr>
        <p:spPr>
          <a:xfrm rot="16200000">
            <a:off x="2019277" y="3284294"/>
            <a:ext cx="284974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Extended records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440C6-4807-D740-A55D-0A2381EEFA54}"/>
              </a:ext>
            </a:extLst>
          </p:cNvPr>
          <p:cNvSpPr txBox="1"/>
          <p:nvPr/>
        </p:nvSpPr>
        <p:spPr>
          <a:xfrm rot="16200000">
            <a:off x="3331788" y="3636390"/>
            <a:ext cx="201032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Larger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D909C-7E01-FA49-B955-889C9BCAF340}"/>
              </a:ext>
            </a:extLst>
          </p:cNvPr>
          <p:cNvSpPr txBox="1"/>
          <p:nvPr/>
        </p:nvSpPr>
        <p:spPr>
          <a:xfrm rot="16200000">
            <a:off x="4224587" y="3717198"/>
            <a:ext cx="201032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1960 baseline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A12711-CFE9-3E4E-A166-EC2EE1070729}"/>
              </a:ext>
            </a:extLst>
          </p:cNvPr>
          <p:cNvSpPr txBox="1"/>
          <p:nvPr/>
        </p:nvSpPr>
        <p:spPr>
          <a:xfrm rot="16200000">
            <a:off x="5117386" y="3669372"/>
            <a:ext cx="201032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Trend to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1448B-4B1E-BC4F-ADBC-C2AC76FE5988}"/>
              </a:ext>
            </a:extLst>
          </p:cNvPr>
          <p:cNvSpPr txBox="1"/>
          <p:nvPr/>
        </p:nvSpPr>
        <p:spPr>
          <a:xfrm rot="16200000">
            <a:off x="5579503" y="3406330"/>
            <a:ext cx="287613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Trend to 1.5°C (2035)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93E0D-9420-9E48-8276-DCFF175F4178}"/>
              </a:ext>
            </a:extLst>
          </p:cNvPr>
          <p:cNvSpPr txBox="1"/>
          <p:nvPr/>
        </p:nvSpPr>
        <p:spPr>
          <a:xfrm rot="16200000">
            <a:off x="6476748" y="3269450"/>
            <a:ext cx="287613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Trend to 2.0°C (2052)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4111CC-6F4B-514B-BC0C-C631C9BAC1E3}"/>
              </a:ext>
            </a:extLst>
          </p:cNvPr>
          <p:cNvSpPr txBox="1"/>
          <p:nvPr/>
        </p:nvSpPr>
        <p:spPr>
          <a:xfrm rot="16200000">
            <a:off x="7373992" y="3182044"/>
            <a:ext cx="287613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Trend to 2.5°C (2070)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5EE352-C3F8-654B-8116-2414A672DC59}"/>
              </a:ext>
            </a:extLst>
          </p:cNvPr>
          <p:cNvSpPr txBox="1"/>
          <p:nvPr/>
        </p:nvSpPr>
        <p:spPr>
          <a:xfrm rot="16200000">
            <a:off x="8271240" y="3134217"/>
            <a:ext cx="287613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dirty="0"/>
              <a:t>Trend to 3.0°C (2100)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ED3D1-BD5E-D747-B0E4-5A70C72D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7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CE0D4-4D97-2E4D-89DD-3CEE39C7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83" y="107731"/>
            <a:ext cx="5123325" cy="6211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01D12-6C0C-2D44-B2C6-59B03878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089" y="-438807"/>
            <a:ext cx="887505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25FADC-4B77-6A4C-A208-1332B5384427}"/>
              </a:ext>
            </a:extLst>
          </p:cNvPr>
          <p:cNvSpPr txBox="1"/>
          <p:nvPr/>
        </p:nvSpPr>
        <p:spPr>
          <a:xfrm>
            <a:off x="7493876" y="5194740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DBBA8-A44F-8547-A118-0A2E3EB469D3}"/>
              </a:ext>
            </a:extLst>
          </p:cNvPr>
          <p:cNvSpPr txBox="1"/>
          <p:nvPr/>
        </p:nvSpPr>
        <p:spPr>
          <a:xfrm>
            <a:off x="11734801" y="5210506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D21959-4089-D641-8A43-1B104B5040D7}"/>
              </a:ext>
            </a:extLst>
          </p:cNvPr>
          <p:cNvSpPr/>
          <p:nvPr/>
        </p:nvSpPr>
        <p:spPr>
          <a:xfrm>
            <a:off x="8142168" y="3731372"/>
            <a:ext cx="2313323" cy="2003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54ECF-8D96-424E-A63C-6F2CE2D49A1D}"/>
              </a:ext>
            </a:extLst>
          </p:cNvPr>
          <p:cNvSpPr txBox="1"/>
          <p:nvPr/>
        </p:nvSpPr>
        <p:spPr>
          <a:xfrm>
            <a:off x="8437255" y="3520077"/>
            <a:ext cx="124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Degrees/Decade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C8582-3B63-AA4B-8BA4-0BB5849CF156}"/>
              </a:ext>
            </a:extLst>
          </p:cNvPr>
          <p:cNvSpPr txBox="1"/>
          <p:nvPr/>
        </p:nvSpPr>
        <p:spPr>
          <a:xfrm>
            <a:off x="8586011" y="3712247"/>
            <a:ext cx="332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°F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2F526-C735-504D-8821-9693EB4E2DFE}"/>
              </a:ext>
            </a:extLst>
          </p:cNvPr>
          <p:cNvSpPr txBox="1"/>
          <p:nvPr/>
        </p:nvSpPr>
        <p:spPr>
          <a:xfrm>
            <a:off x="9171019" y="3712247"/>
            <a:ext cx="332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4E736-F17B-7E4F-A6FA-8AB01828ADD7}"/>
              </a:ext>
            </a:extLst>
          </p:cNvPr>
          <p:cNvSpPr txBox="1"/>
          <p:nvPr/>
        </p:nvSpPr>
        <p:spPr>
          <a:xfrm>
            <a:off x="9020137" y="5279658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0.25 - 0.28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B31D2-7849-BB4E-8D43-1FA09D84FF10}"/>
              </a:ext>
            </a:extLst>
          </p:cNvPr>
          <p:cNvSpPr txBox="1"/>
          <p:nvPr/>
        </p:nvSpPr>
        <p:spPr>
          <a:xfrm>
            <a:off x="9020137" y="5090741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0.28 - 0.31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C6241-AF95-2C4F-AC6D-AECA8ABB31C4}"/>
              </a:ext>
            </a:extLst>
          </p:cNvPr>
          <p:cNvSpPr txBox="1"/>
          <p:nvPr/>
        </p:nvSpPr>
        <p:spPr>
          <a:xfrm>
            <a:off x="9020137" y="4901824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0.31 - 0.33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353BD-61C2-F041-AEFA-72D084C29A15}"/>
              </a:ext>
            </a:extLst>
          </p:cNvPr>
          <p:cNvSpPr txBox="1"/>
          <p:nvPr/>
        </p:nvSpPr>
        <p:spPr>
          <a:xfrm>
            <a:off x="9020137" y="4712907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0.33 - 0.36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95D59-905C-AA41-AABB-CCC76C4C77CF}"/>
              </a:ext>
            </a:extLst>
          </p:cNvPr>
          <p:cNvSpPr txBox="1"/>
          <p:nvPr/>
        </p:nvSpPr>
        <p:spPr>
          <a:xfrm>
            <a:off x="9020137" y="4523990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0.36 - 0.39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B0B7C-F9AA-7C47-8E00-00E46AA044E9}"/>
              </a:ext>
            </a:extLst>
          </p:cNvPr>
          <p:cNvSpPr txBox="1"/>
          <p:nvPr/>
        </p:nvSpPr>
        <p:spPr>
          <a:xfrm>
            <a:off x="9020137" y="4335073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0.39 - 0.42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A51F9-816B-C043-821B-F64E11A0A353}"/>
              </a:ext>
            </a:extLst>
          </p:cNvPr>
          <p:cNvSpPr txBox="1"/>
          <p:nvPr/>
        </p:nvSpPr>
        <p:spPr>
          <a:xfrm>
            <a:off x="9020137" y="4146156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0.42 - 0.44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53C75-BA59-FD4A-9DBD-B802C9783B05}"/>
              </a:ext>
            </a:extLst>
          </p:cNvPr>
          <p:cNvSpPr txBox="1"/>
          <p:nvPr/>
        </p:nvSpPr>
        <p:spPr>
          <a:xfrm>
            <a:off x="9020137" y="3957239"/>
            <a:ext cx="728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0.44 - 0.47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453F2-B9BB-184E-86F5-8E05D251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283C7-EFD4-2C4B-945C-E39BC59A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59CF8-0B2A-CF40-A0D9-0149A2BA3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802" y="-197319"/>
            <a:ext cx="7024037" cy="4682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F8F3A-DDA0-AF4E-AB7B-681A7BC32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149" y="1765700"/>
            <a:ext cx="7154780" cy="47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2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39E94-CB58-9041-AEF6-13CD868C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5A22C-E4F2-5F40-97A8-F850990A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5" y="-149191"/>
            <a:ext cx="6980721" cy="4653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9E900-DFD1-994C-9A86-30D9A750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707" y="1925053"/>
            <a:ext cx="6894095" cy="4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39E94-CB58-9041-AEF6-13CD868C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5A22C-E4F2-5F40-97A8-F850990A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424" y="0"/>
            <a:ext cx="6980721" cy="343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9E900-DFD1-994C-9A86-30D9A750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457" y="173255"/>
            <a:ext cx="6894095" cy="63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07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9FBFE-2A66-E14D-9E15-B0EEE10B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453BA-B7B2-F043-9BA9-FCF0381B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6" y="10588"/>
            <a:ext cx="10650354" cy="63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81655-671A-854C-BCE9-0839432F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DB497-70E5-EF4D-A1EF-81ADCABB5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5" t="10677" r="8788" b="10226"/>
          <a:stretch/>
        </p:blipFill>
        <p:spPr>
          <a:xfrm>
            <a:off x="1636293" y="0"/>
            <a:ext cx="881022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04F72-EDFA-A44D-A88B-123F5EEE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924B1-6E63-6146-8455-7B3E2303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030" y="0"/>
            <a:ext cx="905793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18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</TotalTime>
  <Words>562</Words>
  <Application>Microsoft Macintosh PowerPoint</Application>
  <PresentationFormat>Custom</PresentationFormat>
  <Paragraphs>123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Climate Change and Extreme Weather: Three Ways of Knowing</vt:lpstr>
      <vt:lpstr>Attributing a trend to climate change: three 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extreme event drivers</vt:lpstr>
      <vt:lpstr>PowerPoint Presentation</vt:lpstr>
      <vt:lpstr>PowerPoint Presentation</vt:lpstr>
      <vt:lpstr>Dryer or wetter?</vt:lpstr>
      <vt:lpstr>PowerPoint Presentation</vt:lpstr>
      <vt:lpstr>PowerPoint Presentation</vt:lpstr>
      <vt:lpstr>PowerPoint Presentation</vt:lpstr>
      <vt:lpstr>What about really heavy rain?</vt:lpstr>
      <vt:lpstr>Stationary Return Values (in.)</vt:lpstr>
      <vt:lpstr>Return Value Trend, 1960-2020 (%)</vt:lpstr>
      <vt:lpstr>Models predict increases, but…</vt:lpstr>
      <vt:lpstr>PowerPoint Presentation</vt:lpstr>
      <vt:lpstr>Lessons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Nielsen-Gammon</dc:creator>
  <cp:lastModifiedBy>Nielsen-Gammon, John W</cp:lastModifiedBy>
  <cp:revision>31</cp:revision>
  <cp:lastPrinted>2020-09-02T16:56:58Z</cp:lastPrinted>
  <dcterms:created xsi:type="dcterms:W3CDTF">2020-05-29T07:45:48Z</dcterms:created>
  <dcterms:modified xsi:type="dcterms:W3CDTF">2022-02-11T23:50:46Z</dcterms:modified>
</cp:coreProperties>
</file>