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6858000" cx="12192000"/>
  <p:notesSz cx="6858000" cy="9144000"/>
  <p:embeddedFontLst>
    <p:embeddedFont>
      <p:font typeface="Fira Sans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4" roundtripDataSignature="AMtx7mhnFee63+ozM6wX+5RWf2jsHekS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FiraSans-regular.fntdata"/><Relationship Id="rId11" Type="http://schemas.openxmlformats.org/officeDocument/2006/relationships/slide" Target="slides/slide7.xml"/><Relationship Id="rId22" Type="http://schemas.openxmlformats.org/officeDocument/2006/relationships/font" Target="fonts/FiraSans-italic.fntdata"/><Relationship Id="rId10" Type="http://schemas.openxmlformats.org/officeDocument/2006/relationships/slide" Target="slides/slide6.xml"/><Relationship Id="rId21" Type="http://schemas.openxmlformats.org/officeDocument/2006/relationships/font" Target="fonts/FiraSans-bold.fntdata"/><Relationship Id="rId13" Type="http://schemas.openxmlformats.org/officeDocument/2006/relationships/slide" Target="slides/slide9.xml"/><Relationship Id="rId24" Type="http://customschemas.google.com/relationships/presentationmetadata" Target="metadata"/><Relationship Id="rId12" Type="http://schemas.openxmlformats.org/officeDocument/2006/relationships/slide" Target="slides/slide8.xml"/><Relationship Id="rId23" Type="http://schemas.openxmlformats.org/officeDocument/2006/relationships/font" Target="fonts/FiraSans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Option 2">
  <p:cSld name="Title Slide Option 2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7" name="Google Shape;17;p17"/>
          <p:cNvSpPr txBox="1"/>
          <p:nvPr>
            <p:ph idx="1" type="body"/>
          </p:nvPr>
        </p:nvSpPr>
        <p:spPr>
          <a:xfrm>
            <a:off x="2701491" y="3031958"/>
            <a:ext cx="6789018" cy="16074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b="0" i="0" sz="52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indent="-228600" lvl="1" marL="914400" marR="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sz="2000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7"/>
          <p:cNvSpPr txBox="1"/>
          <p:nvPr>
            <p:ph idx="3" type="body"/>
          </p:nvPr>
        </p:nvSpPr>
        <p:spPr>
          <a:xfrm>
            <a:off x="2701492" y="4703347"/>
            <a:ext cx="6789018" cy="798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1" name="Google Shape;81;p2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2" name="Google Shape;82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2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9" name="Google Shape;89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3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3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Option 1">
  <p:cSld name="Title Slide Option 1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8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1" name="Google Shape;21;p18"/>
          <p:cNvSpPr txBox="1"/>
          <p:nvPr>
            <p:ph idx="1" type="body"/>
          </p:nvPr>
        </p:nvSpPr>
        <p:spPr>
          <a:xfrm>
            <a:off x="1042327" y="4494998"/>
            <a:ext cx="7071771" cy="1665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b="0" i="0" sz="52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sz="2000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18"/>
          <p:cNvSpPr txBox="1"/>
          <p:nvPr>
            <p:ph idx="3" type="body"/>
          </p:nvPr>
        </p:nvSpPr>
        <p:spPr>
          <a:xfrm>
            <a:off x="8749360" y="4793381"/>
            <a:ext cx="2396695" cy="13667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cxnSp>
        <p:nvCxnSpPr>
          <p:cNvPr id="23" name="Google Shape;23;p18"/>
          <p:cNvCxnSpPr/>
          <p:nvPr/>
        </p:nvCxnSpPr>
        <p:spPr>
          <a:xfrm>
            <a:off x="8441353" y="4793381"/>
            <a:ext cx="0" cy="1366787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eaker Slide">
  <p:cSld name="Speaker Slid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20"/>
          <p:cNvPicPr preferRelativeResize="0"/>
          <p:nvPr/>
        </p:nvPicPr>
        <p:blipFill rotWithShape="1">
          <a:blip r:embed="rId2">
            <a:alphaModFix amt="60000"/>
          </a:blip>
          <a:srcRect b="3508" l="0" r="0" t="3878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20"/>
          <p:cNvSpPr/>
          <p:nvPr/>
        </p:nvSpPr>
        <p:spPr>
          <a:xfrm>
            <a:off x="-10457597" y="-4170264"/>
            <a:ext cx="13973033" cy="13973033"/>
          </a:xfrm>
          <a:prstGeom prst="ellipse">
            <a:avLst/>
          </a:prstGeom>
          <a:solidFill>
            <a:srgbClr val="4A886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33" name="Google Shape;33;p20"/>
          <p:cNvSpPr txBox="1"/>
          <p:nvPr>
            <p:ph type="ctrTitle"/>
          </p:nvPr>
        </p:nvSpPr>
        <p:spPr>
          <a:xfrm>
            <a:off x="5069552" y="2231807"/>
            <a:ext cx="5892800" cy="11688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8860"/>
              </a:buClr>
              <a:buSzPts val="5000"/>
              <a:buFont typeface="Fira Sans"/>
              <a:buNone/>
              <a:defRPr b="0" i="0" sz="5000">
                <a:solidFill>
                  <a:srgbClr val="4A8860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0"/>
          <p:cNvSpPr/>
          <p:nvPr>
            <p:ph idx="2" type="pic"/>
          </p:nvPr>
        </p:nvSpPr>
        <p:spPr>
          <a:xfrm>
            <a:off x="1207859" y="1600200"/>
            <a:ext cx="3656905" cy="3657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5" name="Google Shape;35;p20"/>
          <p:cNvSpPr txBox="1"/>
          <p:nvPr>
            <p:ph idx="1" type="body"/>
          </p:nvPr>
        </p:nvSpPr>
        <p:spPr>
          <a:xfrm>
            <a:off x="5069553" y="3573616"/>
            <a:ext cx="5892800" cy="798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Fira Sans"/>
              <a:buNone/>
              <a:defRPr b="1" sz="2000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9" name="Google Shape;39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clusion Slide">
  <p:cSld name="Conclusion Slide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A886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22"/>
          <p:cNvSpPr txBox="1"/>
          <p:nvPr>
            <p:ph idx="1" type="body"/>
          </p:nvPr>
        </p:nvSpPr>
        <p:spPr>
          <a:xfrm>
            <a:off x="1840093" y="2592607"/>
            <a:ext cx="8484526" cy="22803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0" i="0" sz="40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22"/>
          <p:cNvSpPr txBox="1"/>
          <p:nvPr>
            <p:ph idx="2" type="body"/>
          </p:nvPr>
        </p:nvSpPr>
        <p:spPr>
          <a:xfrm>
            <a:off x="1840093" y="4861247"/>
            <a:ext cx="8484526" cy="1597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66666"/>
              </a:lnSpc>
              <a:spcBef>
                <a:spcPts val="1000"/>
              </a:spcBef>
              <a:spcAft>
                <a:spcPts val="0"/>
              </a:spcAft>
              <a:buClr>
                <a:srgbClr val="8BB79B"/>
              </a:buClr>
              <a:buSzPts val="2400"/>
              <a:buNone/>
              <a:defRPr b="1" i="0" sz="2400" cap="none">
                <a:solidFill>
                  <a:srgbClr val="8BB79B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6" name="Google Shape;46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113004" y="481916"/>
            <a:ext cx="1938704" cy="1952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0" name="Google Shape;50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2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3" name="Google Shape;63;p2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2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5" name="Google Shape;65;p2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jp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Relationship Id="rId4" Type="http://schemas.openxmlformats.org/officeDocument/2006/relationships/image" Target="../media/image31.png"/><Relationship Id="rId5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jpg"/><Relationship Id="rId4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Relationship Id="rId4" Type="http://schemas.openxmlformats.org/officeDocument/2006/relationships/image" Target="../media/image19.png"/><Relationship Id="rId5" Type="http://schemas.openxmlformats.org/officeDocument/2006/relationships/image" Target="../media/image12.png"/><Relationship Id="rId6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9.png"/><Relationship Id="rId8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8917" l="0" r="0" t="2891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" name="Google Shape;109;p1"/>
          <p:cNvGrpSpPr/>
          <p:nvPr/>
        </p:nvGrpSpPr>
        <p:grpSpPr>
          <a:xfrm>
            <a:off x="1981200" y="143603"/>
            <a:ext cx="8229600" cy="6714397"/>
            <a:chOff x="1981200" y="681988"/>
            <a:chExt cx="8229600" cy="6714397"/>
          </a:xfrm>
        </p:grpSpPr>
        <p:pic>
          <p:nvPicPr>
            <p:cNvPr id="110" name="Google Shape;110;p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81200" y="1695799"/>
              <a:ext cx="8229600" cy="57005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953000" y="681988"/>
              <a:ext cx="2286000" cy="2286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1"/>
          <p:cNvSpPr txBox="1"/>
          <p:nvPr>
            <p:ph idx="1" type="body"/>
          </p:nvPr>
        </p:nvSpPr>
        <p:spPr>
          <a:xfrm>
            <a:off x="2701491" y="2493573"/>
            <a:ext cx="6789018" cy="16074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b="1" lang="en-US" sz="3600"/>
              <a:t>Funding Opportunities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b="1" lang="en-US" sz="3600">
                <a:latin typeface="Fira Sans"/>
                <a:ea typeface="Fira Sans"/>
                <a:cs typeface="Fira Sans"/>
                <a:sym typeface="Fira Sans"/>
              </a:rPr>
              <a:t>For Innovative Water Projects</a:t>
            </a:r>
            <a:endParaRPr/>
          </a:p>
        </p:txBody>
      </p:sp>
      <p:sp>
        <p:nvSpPr>
          <p:cNvPr id="113" name="Google Shape;113;p1"/>
          <p:cNvSpPr txBox="1"/>
          <p:nvPr>
            <p:ph idx="3" type="body"/>
          </p:nvPr>
        </p:nvSpPr>
        <p:spPr>
          <a:xfrm>
            <a:off x="2443183" y="4281522"/>
            <a:ext cx="7305633" cy="798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AMANDA FULLER, DIRECTOR</a:t>
            </a:r>
            <a:endParaRPr/>
          </a:p>
          <a:p>
            <a:pPr indent="0" lvl="0" marL="0" rtl="0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TEXAS COAST AND WATER PROGRAM</a:t>
            </a:r>
            <a:br>
              <a:rPr lang="en-US"/>
            </a:br>
            <a:r>
              <a:rPr lang="en-US"/>
              <a:t>NATIONAL WILDLIFE FEDERATION</a:t>
            </a:r>
            <a:endParaRPr/>
          </a:p>
          <a:p>
            <a:pPr indent="0" lvl="0" marL="0" rtl="0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114" name="Google Shape;114;p1"/>
          <p:cNvSpPr txBox="1"/>
          <p:nvPr/>
        </p:nvSpPr>
        <p:spPr>
          <a:xfrm>
            <a:off x="7239000" y="1326107"/>
            <a:ext cx="609742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Feb 15, 2022</a:t>
            </a:r>
            <a:endParaRPr/>
          </a:p>
        </p:txBody>
      </p:sp>
      <p:sp>
        <p:nvSpPr>
          <p:cNvPr id="115" name="Google Shape;115;p1"/>
          <p:cNvSpPr txBox="1"/>
          <p:nvPr/>
        </p:nvSpPr>
        <p:spPr>
          <a:xfrm>
            <a:off x="4083873" y="1326107"/>
            <a:ext cx="21132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CTWCS</a:t>
            </a:r>
            <a:endParaRPr/>
          </a:p>
        </p:txBody>
      </p:sp>
      <p:pic>
        <p:nvPicPr>
          <p:cNvPr descr="Text&#10;&#10;Description automatically generated with medium confidence" id="116" name="Google Shape;116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99791" y="5728870"/>
            <a:ext cx="1839209" cy="812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650707">
            <a:off x="6806245" y="1675037"/>
            <a:ext cx="4759035" cy="4655899"/>
          </a:xfrm>
          <a:prstGeom prst="rect">
            <a:avLst/>
          </a:prstGeom>
          <a:solidFill>
            <a:srgbClr val="ECECEC"/>
          </a:solidFill>
          <a:ln cap="sq" cmpd="sng" w="666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91" name="Google Shape;191;p10"/>
          <p:cNvSpPr txBox="1"/>
          <p:nvPr>
            <p:ph type="ctrTitle"/>
          </p:nvPr>
        </p:nvSpPr>
        <p:spPr>
          <a:xfrm>
            <a:off x="1" y="405169"/>
            <a:ext cx="12192000" cy="8637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ira Sans"/>
              <a:buNone/>
            </a:pPr>
            <a:r>
              <a:rPr b="1" lang="en-US" sz="4400">
                <a:latin typeface="Fira Sans"/>
                <a:ea typeface="Fira Sans"/>
                <a:cs typeface="Fira Sans"/>
                <a:sym typeface="Fira Sans"/>
              </a:rPr>
              <a:t>Federal Infrastructure Bill</a:t>
            </a:r>
            <a:endParaRPr/>
          </a:p>
        </p:txBody>
      </p:sp>
      <p:pic>
        <p:nvPicPr>
          <p:cNvPr id="192" name="Google Shape;192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3982" y="2533650"/>
            <a:ext cx="8391525" cy="1790700"/>
          </a:xfrm>
          <a:prstGeom prst="rect">
            <a:avLst/>
          </a:prstGeom>
          <a:solidFill>
            <a:srgbClr val="ECECEC"/>
          </a:solidFill>
          <a:ln cap="sq" cmpd="sng" w="63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93" name="Google Shape;193;p10"/>
          <p:cNvSpPr txBox="1"/>
          <p:nvPr/>
        </p:nvSpPr>
        <p:spPr>
          <a:xfrm>
            <a:off x="794238" y="1981922"/>
            <a:ext cx="12192000" cy="25402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8860"/>
              </a:buClr>
              <a:buSzPts val="2800"/>
              <a:buFont typeface="Fira Sans"/>
              <a:buNone/>
            </a:pPr>
            <a:r>
              <a:rPr lang="en-US" sz="2800">
                <a:solidFill>
                  <a:srgbClr val="4A8860"/>
                </a:solidFill>
                <a:latin typeface="Fira Sans"/>
                <a:ea typeface="Fira Sans"/>
                <a:cs typeface="Fira Sans"/>
                <a:sym typeface="Fira Sans"/>
              </a:rPr>
              <a:t>White House: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ira Sans"/>
              <a:buNone/>
            </a:pPr>
            <a:r>
              <a:rPr b="1" lang="en-US">
                <a:latin typeface="Fira Sans"/>
                <a:ea typeface="Fira Sans"/>
                <a:cs typeface="Fira Sans"/>
                <a:sym typeface="Fira Sans"/>
              </a:rPr>
              <a:t>Thinking Broadly – Climate Mitigation and Resilience Programs</a:t>
            </a:r>
            <a:endParaRPr/>
          </a:p>
        </p:txBody>
      </p:sp>
      <p:sp>
        <p:nvSpPr>
          <p:cNvPr id="200" name="Google Shape;200;p11"/>
          <p:cNvSpPr txBox="1"/>
          <p:nvPr>
            <p:ph idx="1" type="body"/>
          </p:nvPr>
        </p:nvSpPr>
        <p:spPr>
          <a:xfrm>
            <a:off x="838200" y="2045965"/>
            <a:ext cx="658716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/>
              <a:t>FEMA’s Building Resilient Infrastructure and Communities (BRIC)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Not dependent on annual Congressional appropriations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FY2020 with $500M 🡪 flood control and utility/infrastructure protection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Biden added $1B in 2021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Next NOFO Aug/Sept and due in Jan 2023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highlight>
                  <a:srgbClr val="FFFF00"/>
                </a:highlight>
              </a:rPr>
              <a:t>Community Lifelines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Green and natural infrastructure aid in climate mitigation and disaster preparedness</a:t>
            </a:r>
            <a:endParaRPr/>
          </a:p>
        </p:txBody>
      </p:sp>
      <p:pic>
        <p:nvPicPr>
          <p:cNvPr id="201" name="Google Shape;20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25369" y="2818544"/>
            <a:ext cx="4011803" cy="2347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ira Sans"/>
              <a:buNone/>
            </a:pPr>
            <a:r>
              <a:rPr b="1" lang="en-US">
                <a:latin typeface="Fira Sans"/>
                <a:ea typeface="Fira Sans"/>
                <a:cs typeface="Fira Sans"/>
                <a:sym typeface="Fira Sans"/>
              </a:rPr>
              <a:t>Community Resilience </a:t>
            </a:r>
            <a:br>
              <a:rPr b="1" lang="en-US">
                <a:latin typeface="Fira Sans"/>
                <a:ea typeface="Fira Sans"/>
                <a:cs typeface="Fira Sans"/>
                <a:sym typeface="Fira Sans"/>
              </a:rPr>
            </a:br>
            <a:r>
              <a:rPr b="1" lang="en-US">
                <a:latin typeface="Fira Sans"/>
                <a:ea typeface="Fira Sans"/>
                <a:cs typeface="Fira Sans"/>
                <a:sym typeface="Fira Sans"/>
              </a:rPr>
              <a:t>and Green Infrastructure</a:t>
            </a:r>
            <a:endParaRPr/>
          </a:p>
        </p:txBody>
      </p:sp>
      <p:sp>
        <p:nvSpPr>
          <p:cNvPr id="208" name="Google Shape;208;p12"/>
          <p:cNvSpPr txBox="1"/>
          <p:nvPr>
            <p:ph idx="1" type="body"/>
          </p:nvPr>
        </p:nvSpPr>
        <p:spPr>
          <a:xfrm>
            <a:off x="838200" y="2156135"/>
            <a:ext cx="612446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/>
              <a:t>Opens up a world of funding sources!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Water quality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Economic and community development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Underserved and rural areas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Disaster recovery and mitigation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Transportation (stormwater)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Conservation/ecosystem restoration</a:t>
            </a:r>
            <a:endParaRPr/>
          </a:p>
        </p:txBody>
      </p:sp>
      <p:grpSp>
        <p:nvGrpSpPr>
          <p:cNvPr id="209" name="Google Shape;209;p12"/>
          <p:cNvGrpSpPr/>
          <p:nvPr/>
        </p:nvGrpSpPr>
        <p:grpSpPr>
          <a:xfrm>
            <a:off x="6325436" y="1743600"/>
            <a:ext cx="4820129" cy="4414674"/>
            <a:chOff x="1125474" y="52913"/>
            <a:chExt cx="4820129" cy="4414674"/>
          </a:xfrm>
        </p:grpSpPr>
        <p:sp>
          <p:nvSpPr>
            <p:cNvPr id="210" name="Google Shape;210;p12"/>
            <p:cNvSpPr/>
            <p:nvPr/>
          </p:nvSpPr>
          <p:spPr>
            <a:xfrm rot="5400000">
              <a:off x="3758170" y="135399"/>
              <a:ext cx="1269025" cy="110405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599BD5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12"/>
            <p:cNvSpPr txBox="1"/>
            <p:nvPr/>
          </p:nvSpPr>
          <p:spPr>
            <a:xfrm>
              <a:off x="4012704" y="250669"/>
              <a:ext cx="759956" cy="8735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FEMA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12"/>
            <p:cNvSpPr/>
            <p:nvPr/>
          </p:nvSpPr>
          <p:spPr>
            <a:xfrm>
              <a:off x="4529371" y="149071"/>
              <a:ext cx="1416232" cy="761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12"/>
            <p:cNvSpPr/>
            <p:nvPr/>
          </p:nvSpPr>
          <p:spPr>
            <a:xfrm rot="5400000">
              <a:off x="2519577" y="135399"/>
              <a:ext cx="1269025" cy="110405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55B6D0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12"/>
            <p:cNvSpPr txBox="1"/>
            <p:nvPr/>
          </p:nvSpPr>
          <p:spPr>
            <a:xfrm>
              <a:off x="2774111" y="250669"/>
              <a:ext cx="759956" cy="8735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HUD</a:t>
              </a:r>
              <a:endParaRPr/>
            </a:p>
          </p:txBody>
        </p:sp>
        <p:sp>
          <p:nvSpPr>
            <p:cNvPr id="215" name="Google Shape;215;p12"/>
            <p:cNvSpPr/>
            <p:nvPr/>
          </p:nvSpPr>
          <p:spPr>
            <a:xfrm rot="5400000">
              <a:off x="3124577" y="1194490"/>
              <a:ext cx="1269025" cy="110405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51CBC3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12"/>
            <p:cNvSpPr txBox="1"/>
            <p:nvPr/>
          </p:nvSpPr>
          <p:spPr>
            <a:xfrm>
              <a:off x="3379111" y="1309760"/>
              <a:ext cx="759956" cy="8735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6675" lIns="106675" spcFirstLastPara="1" rIns="106675" wrap="square" tIns="1066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EPA</a:t>
              </a:r>
              <a:endParaRPr/>
            </a:p>
          </p:txBody>
        </p:sp>
        <p:sp>
          <p:nvSpPr>
            <p:cNvPr id="217" name="Google Shape;217;p12"/>
            <p:cNvSpPr/>
            <p:nvPr/>
          </p:nvSpPr>
          <p:spPr>
            <a:xfrm>
              <a:off x="1125474" y="1331113"/>
              <a:ext cx="1370548" cy="761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12"/>
            <p:cNvSpPr/>
            <p:nvPr/>
          </p:nvSpPr>
          <p:spPr>
            <a:xfrm rot="5400000">
              <a:off x="3827748" y="2225066"/>
              <a:ext cx="1269025" cy="110405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4DC69E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12"/>
            <p:cNvSpPr txBox="1"/>
            <p:nvPr/>
          </p:nvSpPr>
          <p:spPr>
            <a:xfrm>
              <a:off x="4082282" y="2340336"/>
              <a:ext cx="759956" cy="8735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USDA</a:t>
              </a:r>
              <a:endParaRPr/>
            </a:p>
          </p:txBody>
        </p:sp>
        <p:sp>
          <p:nvSpPr>
            <p:cNvPr id="220" name="Google Shape;220;p12"/>
            <p:cNvSpPr/>
            <p:nvPr/>
          </p:nvSpPr>
          <p:spPr>
            <a:xfrm rot="5400000">
              <a:off x="2512478" y="2236944"/>
              <a:ext cx="1269025" cy="110405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4AC17A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12"/>
            <p:cNvSpPr txBox="1"/>
            <p:nvPr/>
          </p:nvSpPr>
          <p:spPr>
            <a:xfrm>
              <a:off x="2767012" y="2352214"/>
              <a:ext cx="759956" cy="8735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DOT</a:t>
              </a:r>
              <a:endParaRPr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3606695" y="2525695"/>
              <a:ext cx="1416232" cy="761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2"/>
            <p:cNvSpPr/>
            <p:nvPr/>
          </p:nvSpPr>
          <p:spPr>
            <a:xfrm rot="5400000">
              <a:off x="1882098" y="1205226"/>
              <a:ext cx="1269025" cy="110405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46BC57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12"/>
            <p:cNvSpPr txBox="1"/>
            <p:nvPr/>
          </p:nvSpPr>
          <p:spPr>
            <a:xfrm>
              <a:off x="2136632" y="1320496"/>
              <a:ext cx="759956" cy="8735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BoR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12"/>
            <p:cNvSpPr/>
            <p:nvPr/>
          </p:nvSpPr>
          <p:spPr>
            <a:xfrm rot="5400000">
              <a:off x="3175320" y="3281048"/>
              <a:ext cx="1269025" cy="110405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55B445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12"/>
            <p:cNvSpPr txBox="1"/>
            <p:nvPr/>
          </p:nvSpPr>
          <p:spPr>
            <a:xfrm>
              <a:off x="3429854" y="3396318"/>
              <a:ext cx="759956" cy="8735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50"/>
                <a:buFont typeface="Calibri"/>
                <a:buNone/>
              </a:pPr>
              <a:r>
                <a:rPr lang="en-US"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Legal Settlements</a:t>
              </a:r>
              <a:endParaRPr/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1125474" y="3485412"/>
              <a:ext cx="1370548" cy="761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12"/>
            <p:cNvSpPr/>
            <p:nvPr/>
          </p:nvSpPr>
          <p:spPr>
            <a:xfrm rot="5400000">
              <a:off x="4400741" y="1186292"/>
              <a:ext cx="1269025" cy="110405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6FAB46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12"/>
            <p:cNvSpPr txBox="1"/>
            <p:nvPr/>
          </p:nvSpPr>
          <p:spPr>
            <a:xfrm>
              <a:off x="4655275" y="1301562"/>
              <a:ext cx="759956" cy="8735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US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State Agencies</a:t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3"/>
          <p:cNvSpPr txBox="1"/>
          <p:nvPr>
            <p:ph type="ctrTitle"/>
          </p:nvPr>
        </p:nvSpPr>
        <p:spPr>
          <a:xfrm>
            <a:off x="126023" y="405170"/>
            <a:ext cx="3522785" cy="13859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en-US"/>
              <a:t>Priorities</a:t>
            </a:r>
            <a:endParaRPr/>
          </a:p>
        </p:txBody>
      </p:sp>
      <p:pic>
        <p:nvPicPr>
          <p:cNvPr id="236" name="Google Shape;23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92636" y="0"/>
            <a:ext cx="5299364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7" name="Google Shape;237;p13"/>
          <p:cNvGrpSpPr/>
          <p:nvPr/>
        </p:nvGrpSpPr>
        <p:grpSpPr>
          <a:xfrm>
            <a:off x="0" y="2372478"/>
            <a:ext cx="6922743" cy="4080353"/>
            <a:chOff x="-30107" y="2777647"/>
            <a:chExt cx="6922743" cy="4080353"/>
          </a:xfrm>
        </p:grpSpPr>
        <p:pic>
          <p:nvPicPr>
            <p:cNvPr id="238" name="Google Shape;238;p13"/>
            <p:cNvPicPr preferRelativeResize="0"/>
            <p:nvPr/>
          </p:nvPicPr>
          <p:blipFill rotWithShape="1">
            <a:blip r:embed="rId4">
              <a:alphaModFix/>
            </a:blip>
            <a:srcRect b="21094" l="0" r="0" t="58394"/>
            <a:stretch/>
          </p:blipFill>
          <p:spPr>
            <a:xfrm>
              <a:off x="-30107" y="5020408"/>
              <a:ext cx="6922743" cy="18375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13"/>
            <p:cNvPicPr preferRelativeResize="0"/>
            <p:nvPr/>
          </p:nvPicPr>
          <p:blipFill rotWithShape="1">
            <a:blip r:embed="rId5">
              <a:alphaModFix/>
            </a:blip>
            <a:srcRect b="63883" l="254" r="-253" t="15604"/>
            <a:stretch/>
          </p:blipFill>
          <p:spPr>
            <a:xfrm>
              <a:off x="-30107" y="2777647"/>
              <a:ext cx="6922743" cy="183759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ira Sans"/>
              <a:buNone/>
            </a:pPr>
            <a:r>
              <a:rPr b="1" lang="en-US">
                <a:latin typeface="Fira Sans"/>
                <a:ea typeface="Fira Sans"/>
                <a:cs typeface="Fira Sans"/>
                <a:sym typeface="Fira Sans"/>
              </a:rPr>
              <a:t>Summary</a:t>
            </a:r>
            <a:endParaRPr/>
          </a:p>
        </p:txBody>
      </p:sp>
      <p:pic>
        <p:nvPicPr>
          <p:cNvPr id="246" name="Google Shape;246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58143" y="3151188"/>
            <a:ext cx="3937784" cy="262518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4"/>
          <p:cNvSpPr txBox="1"/>
          <p:nvPr/>
        </p:nvSpPr>
        <p:spPr>
          <a:xfrm>
            <a:off x="7658143" y="5741239"/>
            <a:ext cx="369565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City of Austin’s Permitting and Development Center</a:t>
            </a:r>
            <a:endParaRPr/>
          </a:p>
        </p:txBody>
      </p:sp>
      <p:sp>
        <p:nvSpPr>
          <p:cNvPr id="248" name="Google Shape;248;p14"/>
          <p:cNvSpPr txBox="1"/>
          <p:nvPr/>
        </p:nvSpPr>
        <p:spPr>
          <a:xfrm>
            <a:off x="838200" y="1972019"/>
            <a:ext cx="6454966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Federal infrastructure dollars are a significant opportunity 🡪 PIFs due to TWDB by March 4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Think broadly – climate resilience and community lifeline framing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Emphasize innovative solutions like green and nature-based infrastructure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Engage the community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Lean on NGOs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15"/>
          <p:cNvGrpSpPr/>
          <p:nvPr/>
        </p:nvGrpSpPr>
        <p:grpSpPr>
          <a:xfrm>
            <a:off x="702149" y="4599768"/>
            <a:ext cx="5332476" cy="1597427"/>
            <a:chOff x="763524" y="4411760"/>
            <a:chExt cx="5332476" cy="1597427"/>
          </a:xfrm>
        </p:grpSpPr>
        <p:sp>
          <p:nvSpPr>
            <p:cNvPr id="254" name="Google Shape;254;p15"/>
            <p:cNvSpPr txBox="1"/>
            <p:nvPr/>
          </p:nvSpPr>
          <p:spPr>
            <a:xfrm>
              <a:off x="2256746" y="4411761"/>
              <a:ext cx="3839254" cy="15974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F2F2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2F2F2"/>
                  </a:solidFill>
                  <a:latin typeface="Fira Sans"/>
                  <a:ea typeface="Fira Sans"/>
                  <a:cs typeface="Fira Sans"/>
                  <a:sym typeface="Fira Sans"/>
                </a:rPr>
                <a:t>AMANDA FULLER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F2F2"/>
                </a:buClr>
                <a:buSzPts val="1400"/>
                <a:buFont typeface="Arial"/>
                <a:buNone/>
              </a:pPr>
              <a:r>
                <a:rPr b="0" i="1" lang="en-US" sz="1400" u="none" cap="none" strike="noStrike">
                  <a:solidFill>
                    <a:srgbClr val="F2F2F2"/>
                  </a:solidFill>
                  <a:latin typeface="Fira Sans"/>
                  <a:ea typeface="Fira Sans"/>
                  <a:cs typeface="Fira Sans"/>
                  <a:sym typeface="Fira Sans"/>
                </a:rPr>
                <a:t>DIRECTOR, TEXAS COAST AND WATER PROGRAM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F2F2F2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F2F2F2"/>
                  </a:solidFill>
                  <a:latin typeface="Fira Sans"/>
                  <a:ea typeface="Fira Sans"/>
                  <a:cs typeface="Fira Sans"/>
                  <a:sym typeface="Fira Sans"/>
                </a:rPr>
                <a:t>NATIONAL WILDLIFE FEDERATION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F2F2F2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F2F2F2"/>
                  </a:solidFill>
                  <a:latin typeface="Fira Sans"/>
                  <a:ea typeface="Fira Sans"/>
                  <a:cs typeface="Fira Sans"/>
                  <a:sym typeface="Fira Sans"/>
                </a:rPr>
                <a:t>EMAIL: FULLERA@NWF.ORG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F2F2F2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F2F2F2"/>
                  </a:solidFill>
                  <a:latin typeface="Fira Sans"/>
                  <a:ea typeface="Fira Sans"/>
                  <a:cs typeface="Fira Sans"/>
                  <a:sym typeface="Fira Sans"/>
                </a:rPr>
                <a:t>PHONE: 512.610.7773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5" name="Google Shape;255;p15"/>
            <p:cNvPicPr preferRelativeResize="0"/>
            <p:nvPr/>
          </p:nvPicPr>
          <p:blipFill rotWithShape="1">
            <a:blip r:embed="rId3">
              <a:alphaModFix/>
            </a:blip>
            <a:srcRect b="8704" l="0" r="0" t="8704"/>
            <a:stretch/>
          </p:blipFill>
          <p:spPr>
            <a:xfrm>
              <a:off x="763524" y="4411760"/>
              <a:ext cx="1340969" cy="1340969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56" name="Google Shape;256;p15"/>
          <p:cNvSpPr txBox="1"/>
          <p:nvPr/>
        </p:nvSpPr>
        <p:spPr>
          <a:xfrm>
            <a:off x="3131270" y="2690836"/>
            <a:ext cx="5929459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Thank You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blue, glass&#10;&#10;Description automatically generated" id="121" name="Google Shape;121;p2"/>
          <p:cNvPicPr preferRelativeResize="0"/>
          <p:nvPr>
            <p:ph idx="2" type="pic"/>
          </p:nvPr>
        </p:nvPicPr>
        <p:blipFill rotWithShape="1">
          <a:blip r:embed="rId3">
            <a:alphaModFix amt="90000"/>
          </a:blip>
          <a:srcRect b="36739" l="0" r="0" t="2107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"/>
          <p:cNvSpPr/>
          <p:nvPr/>
        </p:nvSpPr>
        <p:spPr>
          <a:xfrm flipH="1">
            <a:off x="0" y="1"/>
            <a:ext cx="8595360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35000">
                <a:srgbClr val="FFFFFF">
                  <a:alpha val="0"/>
                </a:srgbClr>
              </a:gs>
              <a:gs pos="100000">
                <a:schemeClr val="dk1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/>
          <p:cNvSpPr txBox="1"/>
          <p:nvPr>
            <p:ph idx="1" type="body"/>
          </p:nvPr>
        </p:nvSpPr>
        <p:spPr>
          <a:xfrm>
            <a:off x="67361" y="5192831"/>
            <a:ext cx="7071771" cy="1665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</a:pPr>
            <a:r>
              <a:rPr b="1" lang="en-US">
                <a:latin typeface="Fira Sans"/>
                <a:ea typeface="Fira Sans"/>
                <a:cs typeface="Fira Sans"/>
                <a:sym typeface="Fira Sans"/>
              </a:rPr>
              <a:t>The State Of Water Infrastructure In Texas</a:t>
            </a:r>
            <a:endParaRPr/>
          </a:p>
        </p:txBody>
      </p:sp>
      <p:pic>
        <p:nvPicPr>
          <p:cNvPr id="124" name="Google Shape;12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64805" y="301551"/>
            <a:ext cx="4229931" cy="625489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3"/>
          <p:cNvPicPr preferRelativeResize="0"/>
          <p:nvPr/>
        </p:nvPicPr>
        <p:blipFill rotWithShape="1">
          <a:blip r:embed="rId3">
            <a:alphaModFix amt="22000"/>
          </a:blip>
          <a:srcRect b="10682" l="0" r="10647" t="0"/>
          <a:stretch/>
        </p:blipFill>
        <p:spPr>
          <a:xfrm>
            <a:off x="6349" y="0"/>
            <a:ext cx="121856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3"/>
          <p:cNvSpPr txBox="1"/>
          <p:nvPr>
            <p:ph type="title"/>
          </p:nvPr>
        </p:nvSpPr>
        <p:spPr>
          <a:xfrm>
            <a:off x="757913" y="3778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ira Sans"/>
              <a:buNone/>
            </a:pPr>
            <a:r>
              <a:rPr b="1" lang="en-US">
                <a:latin typeface="Fira Sans"/>
                <a:ea typeface="Fira Sans"/>
                <a:cs typeface="Fira Sans"/>
                <a:sym typeface="Fira Sans"/>
              </a:rPr>
              <a:t>Impact of Winter Storm Uri</a:t>
            </a:r>
            <a:endParaRPr/>
          </a:p>
        </p:txBody>
      </p:sp>
      <p:pic>
        <p:nvPicPr>
          <p:cNvPr id="131" name="Google Shape;13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10024" y="1488962"/>
            <a:ext cx="3690089" cy="4750989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32" name="Google Shape;132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03788" y="1488961"/>
            <a:ext cx="3945876" cy="262580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33" name="Google Shape;133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350635">
            <a:off x="5807163" y="3899827"/>
            <a:ext cx="5825455" cy="228972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"/>
          <p:cNvSpPr txBox="1"/>
          <p:nvPr>
            <p:ph type="ctrTitle"/>
          </p:nvPr>
        </p:nvSpPr>
        <p:spPr>
          <a:xfrm>
            <a:off x="6991646" y="0"/>
            <a:ext cx="5749431" cy="97903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8860"/>
              </a:buClr>
              <a:buSzPts val="2800"/>
              <a:buFont typeface="Fira Sans"/>
              <a:buNone/>
            </a:pPr>
            <a:r>
              <a:rPr b="1" lang="en-US" sz="2800">
                <a:latin typeface="Fira Sans"/>
                <a:ea typeface="Fira Sans"/>
                <a:cs typeface="Fira Sans"/>
                <a:sym typeface="Fira Sans"/>
              </a:rPr>
              <a:t>Policy Recommendations</a:t>
            </a:r>
            <a:endParaRPr/>
          </a:p>
        </p:txBody>
      </p:sp>
      <p:pic>
        <p:nvPicPr>
          <p:cNvPr descr="Logo&#10;&#10;Description automatically generated" id="140" name="Google Shape;14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8348" y="213786"/>
            <a:ext cx="1275626" cy="12756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logo&#10;&#10;Description automatically generated" id="141" name="Google Shape;14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5370" y="1735859"/>
            <a:ext cx="2217207" cy="10642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142" name="Google Shape;142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39044" y="3573616"/>
            <a:ext cx="1394804" cy="17026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clipart&#10;&#10;Description automatically generated" id="143" name="Google Shape;143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2039" y="2938729"/>
            <a:ext cx="1541399" cy="5755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icon&#10;&#10;Description automatically generated" id="144" name="Google Shape;144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5036" y="5061311"/>
            <a:ext cx="1244008" cy="1104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4"/>
          <p:cNvPicPr preferRelativeResize="0"/>
          <p:nvPr/>
        </p:nvPicPr>
        <p:blipFill rotWithShape="1">
          <a:blip r:embed="rId8">
            <a:alphaModFix/>
          </a:blip>
          <a:srcRect b="36282" l="0" r="0" t="0"/>
          <a:stretch/>
        </p:blipFill>
        <p:spPr>
          <a:xfrm>
            <a:off x="6037117" y="1762691"/>
            <a:ext cx="5907138" cy="487093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46" name="Google Shape;146;p4"/>
          <p:cNvPicPr preferRelativeResize="0"/>
          <p:nvPr/>
        </p:nvPicPr>
        <p:blipFill rotWithShape="1">
          <a:blip r:embed="rId9">
            <a:alphaModFix/>
          </a:blip>
          <a:srcRect b="40721" l="0" r="0" t="0"/>
          <a:stretch/>
        </p:blipFill>
        <p:spPr>
          <a:xfrm rot="-753782">
            <a:off x="3059955" y="469379"/>
            <a:ext cx="3694207" cy="2833986"/>
          </a:xfrm>
          <a:prstGeom prst="rect">
            <a:avLst/>
          </a:prstGeom>
          <a:solidFill>
            <a:schemeClr val="lt1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"/>
          <p:cNvSpPr txBox="1"/>
          <p:nvPr>
            <p:ph type="ctrTitle"/>
          </p:nvPr>
        </p:nvSpPr>
        <p:spPr>
          <a:xfrm>
            <a:off x="1523999" y="431547"/>
            <a:ext cx="9144000" cy="11688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/>
              <a:t>Legislative Response to Water after Uri</a:t>
            </a:r>
            <a:endParaRPr/>
          </a:p>
        </p:txBody>
      </p:sp>
      <p:pic>
        <p:nvPicPr>
          <p:cNvPr id="153" name="Google Shape;15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4796" y="1699480"/>
            <a:ext cx="10182405" cy="4340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"/>
          <p:cNvSpPr txBox="1"/>
          <p:nvPr>
            <p:ph type="ctrTitle"/>
          </p:nvPr>
        </p:nvSpPr>
        <p:spPr>
          <a:xfrm>
            <a:off x="126023" y="405169"/>
            <a:ext cx="3522785" cy="25402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1" lang="en-US" sz="5100"/>
              <a:t>The ARPA Opportunity</a:t>
            </a:r>
            <a:endParaRPr sz="5100"/>
          </a:p>
        </p:txBody>
      </p:sp>
      <p:pic>
        <p:nvPicPr>
          <p:cNvPr id="160" name="Google Shape;16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36731" y="343808"/>
            <a:ext cx="8205592" cy="6170383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"/>
          <p:cNvSpPr txBox="1"/>
          <p:nvPr>
            <p:ph type="ctrTitle"/>
          </p:nvPr>
        </p:nvSpPr>
        <p:spPr>
          <a:xfrm>
            <a:off x="305136" y="405170"/>
            <a:ext cx="3522785" cy="15994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1" lang="en-US" sz="5100"/>
              <a:t>The ARPA Opportunity</a:t>
            </a:r>
            <a:endParaRPr sz="5100"/>
          </a:p>
        </p:txBody>
      </p:sp>
      <p:pic>
        <p:nvPicPr>
          <p:cNvPr id="167" name="Google Shape;16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39561" y="2744667"/>
            <a:ext cx="8686800" cy="339090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68" name="Google Shape;168;p7"/>
          <p:cNvSpPr txBox="1"/>
          <p:nvPr/>
        </p:nvSpPr>
        <p:spPr>
          <a:xfrm>
            <a:off x="5352317" y="2004619"/>
            <a:ext cx="609746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23B70"/>
              </a:buClr>
              <a:buSzPts val="2800"/>
              <a:buFont typeface="Fira Sans"/>
              <a:buNone/>
            </a:pPr>
            <a:r>
              <a:rPr b="1" lang="en-US" sz="2800">
                <a:solidFill>
                  <a:srgbClr val="223B70"/>
                </a:solidFill>
                <a:latin typeface="Fira Sans"/>
                <a:ea typeface="Fira Sans"/>
                <a:cs typeface="Fira Sans"/>
                <a:sym typeface="Fira Sans"/>
              </a:rPr>
              <a:t>Texas 2036 ARPA polling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ira Sans"/>
              <a:buNone/>
            </a:pPr>
            <a:r>
              <a:rPr b="1" lang="en-US">
                <a:latin typeface="Fira Sans"/>
                <a:ea typeface="Fira Sans"/>
                <a:cs typeface="Fira Sans"/>
                <a:sym typeface="Fira Sans"/>
              </a:rPr>
              <a:t>Infrastructure Investment and Jobs Act</a:t>
            </a:r>
            <a:br>
              <a:rPr b="1" lang="en-US">
                <a:latin typeface="Fira Sans"/>
                <a:ea typeface="Fira Sans"/>
                <a:cs typeface="Fira Sans"/>
                <a:sym typeface="Fira Sans"/>
              </a:rPr>
            </a:br>
            <a:r>
              <a:rPr b="1" i="1" lang="en-US">
                <a:latin typeface="Fira Sans"/>
                <a:ea typeface="Fira Sans"/>
                <a:cs typeface="Fira Sans"/>
                <a:sym typeface="Fira Sans"/>
              </a:rPr>
              <a:t>“Federal Infrastructure Bill”</a:t>
            </a:r>
            <a:endParaRPr/>
          </a:p>
        </p:txBody>
      </p:sp>
      <p:pic>
        <p:nvPicPr>
          <p:cNvPr id="175" name="Google Shape;175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3975" y="2043906"/>
            <a:ext cx="9544050" cy="391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ira Sans"/>
              <a:buNone/>
            </a:pPr>
            <a:r>
              <a:rPr b="1" lang="en-US">
                <a:latin typeface="Fira Sans"/>
                <a:ea typeface="Fira Sans"/>
                <a:cs typeface="Fira Sans"/>
                <a:sym typeface="Fira Sans"/>
              </a:rPr>
              <a:t>Federal Infrastructure Bill</a:t>
            </a:r>
            <a:endParaRPr/>
          </a:p>
        </p:txBody>
      </p:sp>
      <p:pic>
        <p:nvPicPr>
          <p:cNvPr id="182" name="Google Shape;182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416020">
            <a:off x="8111001" y="1557622"/>
            <a:ext cx="3503562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7115" y="4149983"/>
            <a:ext cx="8873445" cy="1822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3053" y="1628283"/>
            <a:ext cx="4835565" cy="22748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2022-02-13T18:41:07Z</dcterms:created>
  <dc:creator>Amanda Fuller</dc:creator>
</cp:coreProperties>
</file>