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5"/>
    <p:sldMasterId id="2147483682" r:id="rId6"/>
  </p:sldMasterIdLst>
  <p:notesMasterIdLst>
    <p:notesMasterId r:id="rId24"/>
  </p:notesMasterIdLst>
  <p:sldIdLst>
    <p:sldId id="256" r:id="rId7"/>
    <p:sldId id="1269" r:id="rId8"/>
    <p:sldId id="1270" r:id="rId9"/>
    <p:sldId id="1273" r:id="rId10"/>
    <p:sldId id="1278" r:id="rId11"/>
    <p:sldId id="1274" r:id="rId12"/>
    <p:sldId id="1276" r:id="rId13"/>
    <p:sldId id="1277" r:id="rId14"/>
    <p:sldId id="1279" r:id="rId15"/>
    <p:sldId id="1275" r:id="rId16"/>
    <p:sldId id="1280" r:id="rId17"/>
    <p:sldId id="265" r:id="rId18"/>
    <p:sldId id="1516" r:id="rId19"/>
    <p:sldId id="1517" r:id="rId20"/>
    <p:sldId id="1525" r:id="rId21"/>
    <p:sldId id="1502" r:id="rId22"/>
    <p:sldId id="1271"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AACE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81" autoAdjust="0"/>
    <p:restoredTop sz="70730" autoAdjust="0"/>
  </p:normalViewPr>
  <p:slideViewPr>
    <p:cSldViewPr>
      <p:cViewPr varScale="1">
        <p:scale>
          <a:sx n="87" d="100"/>
          <a:sy n="87" d="100"/>
        </p:scale>
        <p:origin x="1488" y="192"/>
      </p:cViewPr>
      <p:guideLst/>
    </p:cSldViewPr>
  </p:slideViewPr>
  <p:notesTextViewPr>
    <p:cViewPr>
      <p:scale>
        <a:sx n="3" d="2"/>
        <a:sy n="3" d="2"/>
      </p:scale>
      <p:origin x="0" y="0"/>
    </p:cViewPr>
  </p:notesTextViewPr>
  <p:sorterViewPr>
    <p:cViewPr>
      <p:scale>
        <a:sx n="100" d="100"/>
        <a:sy n="100" d="100"/>
      </p:scale>
      <p:origin x="0" y="0"/>
    </p:cViewPr>
  </p:sorterViewPr>
  <p:notesViewPr>
    <p:cSldViewPr>
      <p:cViewPr varScale="1">
        <p:scale>
          <a:sx n="87" d="100"/>
          <a:sy n="87" d="100"/>
        </p:scale>
        <p:origin x="3840"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notesMaster" Target="notesMasters/notesMaster1.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Cooling Tower Submissions by Year</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Sheet1!$B$2</c:f>
              <c:strCache>
                <c:ptCount val="1"/>
                <c:pt idx="0">
                  <c:v>Inspection</c:v>
                </c:pt>
              </c:strCache>
            </c:strRef>
          </c:tx>
          <c:spPr>
            <a:solidFill>
              <a:schemeClr val="accent1"/>
            </a:solidFill>
            <a:ln>
              <a:noFill/>
            </a:ln>
            <a:effectLst/>
          </c:spPr>
          <c:invertIfNegative val="0"/>
          <c:cat>
            <c:strRef>
              <c:f>Sheet1!$A$3:$A$7</c:f>
              <c:strCache>
                <c:ptCount val="5"/>
                <c:pt idx="0">
                  <c:v>2016-2017</c:v>
                </c:pt>
                <c:pt idx="1">
                  <c:v>2018</c:v>
                </c:pt>
                <c:pt idx="2">
                  <c:v>2019</c:v>
                </c:pt>
                <c:pt idx="3">
                  <c:v>2020</c:v>
                </c:pt>
                <c:pt idx="4">
                  <c:v>2021</c:v>
                </c:pt>
              </c:strCache>
            </c:strRef>
          </c:cat>
          <c:val>
            <c:numRef>
              <c:f>Sheet1!$B$3:$B$7</c:f>
              <c:numCache>
                <c:formatCode>General</c:formatCode>
                <c:ptCount val="5"/>
                <c:pt idx="0">
                  <c:v>0</c:v>
                </c:pt>
                <c:pt idx="1">
                  <c:v>203</c:v>
                </c:pt>
                <c:pt idx="2">
                  <c:v>164</c:v>
                </c:pt>
                <c:pt idx="3">
                  <c:v>163</c:v>
                </c:pt>
                <c:pt idx="4">
                  <c:v>283</c:v>
                </c:pt>
              </c:numCache>
            </c:numRef>
          </c:val>
          <c:extLst>
            <c:ext xmlns:c16="http://schemas.microsoft.com/office/drawing/2014/chart" uri="{C3380CC4-5D6E-409C-BE32-E72D297353CC}">
              <c16:uniqueId val="{00000000-20D7-437F-99C4-438C93A05126}"/>
            </c:ext>
          </c:extLst>
        </c:ser>
        <c:ser>
          <c:idx val="1"/>
          <c:order val="1"/>
          <c:tx>
            <c:strRef>
              <c:f>Sheet1!$C$2</c:f>
              <c:strCache>
                <c:ptCount val="1"/>
                <c:pt idx="0">
                  <c:v>Registration</c:v>
                </c:pt>
              </c:strCache>
            </c:strRef>
          </c:tx>
          <c:spPr>
            <a:solidFill>
              <a:schemeClr val="accent2"/>
            </a:solidFill>
            <a:ln>
              <a:noFill/>
            </a:ln>
            <a:effectLst/>
          </c:spPr>
          <c:invertIfNegative val="0"/>
          <c:cat>
            <c:strRef>
              <c:f>Sheet1!$A$3:$A$7</c:f>
              <c:strCache>
                <c:ptCount val="5"/>
                <c:pt idx="0">
                  <c:v>2016-2017</c:v>
                </c:pt>
                <c:pt idx="1">
                  <c:v>2018</c:v>
                </c:pt>
                <c:pt idx="2">
                  <c:v>2019</c:v>
                </c:pt>
                <c:pt idx="3">
                  <c:v>2020</c:v>
                </c:pt>
                <c:pt idx="4">
                  <c:v>2021</c:v>
                </c:pt>
              </c:strCache>
            </c:strRef>
          </c:cat>
          <c:val>
            <c:numRef>
              <c:f>Sheet1!$C$3:$C$7</c:f>
              <c:numCache>
                <c:formatCode>General</c:formatCode>
                <c:ptCount val="5"/>
                <c:pt idx="0">
                  <c:v>293</c:v>
                </c:pt>
                <c:pt idx="1">
                  <c:v>14</c:v>
                </c:pt>
                <c:pt idx="2">
                  <c:v>6</c:v>
                </c:pt>
                <c:pt idx="3">
                  <c:v>28</c:v>
                </c:pt>
                <c:pt idx="4">
                  <c:v>25</c:v>
                </c:pt>
              </c:numCache>
            </c:numRef>
          </c:val>
          <c:extLst>
            <c:ext xmlns:c16="http://schemas.microsoft.com/office/drawing/2014/chart" uri="{C3380CC4-5D6E-409C-BE32-E72D297353CC}">
              <c16:uniqueId val="{00000001-20D7-437F-99C4-438C93A05126}"/>
            </c:ext>
          </c:extLst>
        </c:ser>
        <c:dLbls>
          <c:showLegendKey val="0"/>
          <c:showVal val="0"/>
          <c:showCatName val="0"/>
          <c:showSerName val="0"/>
          <c:showPercent val="0"/>
          <c:showBubbleSize val="0"/>
        </c:dLbls>
        <c:gapWidth val="150"/>
        <c:overlap val="100"/>
        <c:axId val="866952000"/>
        <c:axId val="866965728"/>
      </c:barChart>
      <c:catAx>
        <c:axId val="8669520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66965728"/>
        <c:crosses val="autoZero"/>
        <c:auto val="1"/>
        <c:lblAlgn val="ctr"/>
        <c:lblOffset val="100"/>
        <c:noMultiLvlLbl val="0"/>
      </c:catAx>
      <c:valAx>
        <c:axId val="8669657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669520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_rels/drawing1.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7F9AC53-929A-4F17-8B87-451868E1E252}"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F1B7F882-2ED5-4CFC-9D85-A9CEBA10DA29}">
      <dgm:prSet/>
      <dgm:spPr>
        <a:xfrm>
          <a:off x="1793573" y="260785"/>
          <a:ext cx="3452376" cy="1464644"/>
        </a:xfrm>
        <a:prstGeom prst="rect">
          <a:avLst/>
        </a:prstGeom>
        <a:noFill/>
        <a:ln>
          <a:noFill/>
        </a:ln>
        <a:effectLst/>
      </dgm:spPr>
      <dgm:t>
        <a:bodyPr/>
        <a:lstStyle/>
        <a:p>
          <a:pPr>
            <a:lnSpc>
              <a:spcPct val="100000"/>
            </a:lnSpc>
            <a:buNone/>
          </a:pPr>
          <a:r>
            <a:rPr lang="en-US" dirty="0">
              <a:solidFill>
                <a:sysClr val="windowText" lastClr="000000">
                  <a:hueOff val="0"/>
                  <a:satOff val="0"/>
                  <a:lumOff val="0"/>
                  <a:alphaOff val="0"/>
                </a:sysClr>
              </a:solidFill>
              <a:latin typeface="Arial" panose="020B0604020202020204"/>
              <a:ea typeface="+mn-ea"/>
              <a:cs typeface="+mn-cs"/>
            </a:rPr>
            <a:t>Car Wash Efficiency</a:t>
          </a:r>
        </a:p>
      </dgm:t>
    </dgm:pt>
    <dgm:pt modelId="{759D2DA6-7AC7-4B9E-A74B-FB12ADB61019}" type="parTrans" cxnId="{10A12273-323B-4BE1-87B9-B897B334DBEF}">
      <dgm:prSet/>
      <dgm:spPr/>
      <dgm:t>
        <a:bodyPr/>
        <a:lstStyle/>
        <a:p>
          <a:endParaRPr lang="en-US"/>
        </a:p>
      </dgm:t>
    </dgm:pt>
    <dgm:pt modelId="{51341212-82EC-405D-818A-5ED1FFB307DF}" type="sibTrans" cxnId="{10A12273-323B-4BE1-87B9-B897B334DBEF}">
      <dgm:prSet/>
      <dgm:spPr/>
      <dgm:t>
        <a:bodyPr/>
        <a:lstStyle/>
        <a:p>
          <a:pPr>
            <a:lnSpc>
              <a:spcPct val="100000"/>
            </a:lnSpc>
          </a:pPr>
          <a:endParaRPr lang="en-US"/>
        </a:p>
      </dgm:t>
    </dgm:pt>
    <dgm:pt modelId="{3D50BFFB-E066-4722-9EAB-7C8FC26632B1}">
      <dgm:prSet/>
      <dgm:spPr>
        <a:xfrm>
          <a:off x="7625997" y="260785"/>
          <a:ext cx="3452376" cy="1464644"/>
        </a:xfrm>
        <a:prstGeom prst="rect">
          <a:avLst/>
        </a:prstGeom>
        <a:noFill/>
        <a:ln>
          <a:noFill/>
        </a:ln>
        <a:effectLst/>
      </dgm:spPr>
      <dgm:t>
        <a:bodyPr/>
        <a:lstStyle/>
        <a:p>
          <a:pPr>
            <a:lnSpc>
              <a:spcPct val="100000"/>
            </a:lnSpc>
            <a:buNone/>
          </a:pPr>
          <a:r>
            <a:rPr lang="en-US">
              <a:solidFill>
                <a:sysClr val="windowText" lastClr="000000">
                  <a:hueOff val="0"/>
                  <a:satOff val="0"/>
                  <a:lumOff val="0"/>
                  <a:alphaOff val="0"/>
                </a:sysClr>
              </a:solidFill>
              <a:latin typeface="Arial" panose="020B0604020202020204"/>
              <a:ea typeface="+mn-ea"/>
              <a:cs typeface="+mn-cs"/>
            </a:rPr>
            <a:t>Commercial Facility Irrigation Assessment</a:t>
          </a:r>
        </a:p>
      </dgm:t>
    </dgm:pt>
    <dgm:pt modelId="{96C45B20-1C1B-499C-AA01-7829FB93487C}" type="parTrans" cxnId="{63A35FEA-7057-499E-9F71-C7A13D6ABC46}">
      <dgm:prSet/>
      <dgm:spPr/>
      <dgm:t>
        <a:bodyPr/>
        <a:lstStyle/>
        <a:p>
          <a:endParaRPr lang="en-US"/>
        </a:p>
      </dgm:t>
    </dgm:pt>
    <dgm:pt modelId="{AB09F49A-1573-47F6-9FBD-B482933C46B5}" type="sibTrans" cxnId="{63A35FEA-7057-499E-9F71-C7A13D6ABC46}">
      <dgm:prSet/>
      <dgm:spPr/>
      <dgm:t>
        <a:bodyPr/>
        <a:lstStyle/>
        <a:p>
          <a:pPr>
            <a:lnSpc>
              <a:spcPct val="100000"/>
            </a:lnSpc>
          </a:pPr>
          <a:endParaRPr lang="en-US"/>
        </a:p>
      </dgm:t>
    </dgm:pt>
    <dgm:pt modelId="{2902007F-DA8A-4051-BA02-A1778A910D48}">
      <dgm:prSet/>
      <dgm:spPr>
        <a:xfrm>
          <a:off x="1793573" y="2432233"/>
          <a:ext cx="3452376" cy="1464644"/>
        </a:xfrm>
        <a:prstGeom prst="rect">
          <a:avLst/>
        </a:prstGeom>
        <a:noFill/>
        <a:ln>
          <a:noFill/>
        </a:ln>
        <a:effectLst/>
      </dgm:spPr>
      <dgm:t>
        <a:bodyPr/>
        <a:lstStyle/>
        <a:p>
          <a:pPr>
            <a:lnSpc>
              <a:spcPct val="100000"/>
            </a:lnSpc>
            <a:buNone/>
          </a:pPr>
          <a:r>
            <a:rPr lang="en-US" dirty="0">
              <a:solidFill>
                <a:sysClr val="windowText" lastClr="000000">
                  <a:hueOff val="0"/>
                  <a:satOff val="0"/>
                  <a:lumOff val="0"/>
                  <a:alphaOff val="0"/>
                </a:sysClr>
              </a:solidFill>
              <a:latin typeface="Arial" panose="020B0604020202020204"/>
              <a:ea typeface="+mn-ea"/>
              <a:cs typeface="+mn-cs"/>
            </a:rPr>
            <a:t>Cooling Tower Efficiency Program</a:t>
          </a:r>
        </a:p>
      </dgm:t>
    </dgm:pt>
    <dgm:pt modelId="{2B3618CB-FE09-4928-B39E-B17A55891C13}" type="parTrans" cxnId="{C8EC5152-0145-4FC1-8017-2CF3489A2C11}">
      <dgm:prSet/>
      <dgm:spPr/>
      <dgm:t>
        <a:bodyPr/>
        <a:lstStyle/>
        <a:p>
          <a:endParaRPr lang="en-US"/>
        </a:p>
      </dgm:t>
    </dgm:pt>
    <dgm:pt modelId="{FB4BED4C-A10C-4B8D-930C-B30F8C088260}" type="sibTrans" cxnId="{C8EC5152-0145-4FC1-8017-2CF3489A2C11}">
      <dgm:prSet/>
      <dgm:spPr/>
      <dgm:t>
        <a:bodyPr/>
        <a:lstStyle/>
        <a:p>
          <a:pPr>
            <a:lnSpc>
              <a:spcPct val="100000"/>
            </a:lnSpc>
          </a:pPr>
          <a:endParaRPr lang="en-US"/>
        </a:p>
      </dgm:t>
    </dgm:pt>
    <dgm:pt modelId="{426D1D8B-09DA-4F8D-9E42-52D0CE7B77C1}">
      <dgm:prSet/>
      <dgm:spPr>
        <a:xfrm>
          <a:off x="7625997" y="2432233"/>
          <a:ext cx="3452376" cy="1464644"/>
        </a:xfrm>
        <a:prstGeom prst="rect">
          <a:avLst/>
        </a:prstGeom>
        <a:noFill/>
        <a:ln>
          <a:noFill/>
        </a:ln>
        <a:effectLst/>
      </dgm:spPr>
      <dgm:t>
        <a:bodyPr/>
        <a:lstStyle/>
        <a:p>
          <a:pPr>
            <a:lnSpc>
              <a:spcPct val="100000"/>
            </a:lnSpc>
            <a:buNone/>
          </a:pPr>
          <a:r>
            <a:rPr lang="en-US">
              <a:solidFill>
                <a:sysClr val="windowText" lastClr="000000">
                  <a:hueOff val="0"/>
                  <a:satOff val="0"/>
                  <a:lumOff val="0"/>
                  <a:alphaOff val="0"/>
                </a:sysClr>
              </a:solidFill>
              <a:latin typeface="Arial" panose="020B0604020202020204"/>
              <a:ea typeface="+mn-ea"/>
              <a:cs typeface="+mn-cs"/>
            </a:rPr>
            <a:t>Residential Irrigation Compliance Program</a:t>
          </a:r>
        </a:p>
      </dgm:t>
    </dgm:pt>
    <dgm:pt modelId="{2A29E5F7-5443-4E23-AF30-D82634F721F3}" type="parTrans" cxnId="{AFD357B5-497B-4481-AD13-92BFD60AC496}">
      <dgm:prSet/>
      <dgm:spPr/>
      <dgm:t>
        <a:bodyPr/>
        <a:lstStyle/>
        <a:p>
          <a:endParaRPr lang="en-US"/>
        </a:p>
      </dgm:t>
    </dgm:pt>
    <dgm:pt modelId="{E60E5651-61E8-401C-A252-79F24575DC7A}" type="sibTrans" cxnId="{AFD357B5-497B-4481-AD13-92BFD60AC496}">
      <dgm:prSet/>
      <dgm:spPr/>
      <dgm:t>
        <a:bodyPr/>
        <a:lstStyle/>
        <a:p>
          <a:endParaRPr lang="en-US"/>
        </a:p>
      </dgm:t>
    </dgm:pt>
    <dgm:pt modelId="{BEB45C94-6D65-4ADC-9D8C-06B2A9042CF5}" type="pres">
      <dgm:prSet presAssocID="{17F9AC53-929A-4F17-8B87-451868E1E252}" presName="root" presStyleCnt="0">
        <dgm:presLayoutVars>
          <dgm:dir/>
          <dgm:resizeHandles val="exact"/>
        </dgm:presLayoutVars>
      </dgm:prSet>
      <dgm:spPr/>
    </dgm:pt>
    <dgm:pt modelId="{F7D9C65A-85DD-42D3-8420-E5E2926CCD96}" type="pres">
      <dgm:prSet presAssocID="{17F9AC53-929A-4F17-8B87-451868E1E252}" presName="container" presStyleCnt="0">
        <dgm:presLayoutVars>
          <dgm:dir/>
          <dgm:resizeHandles val="exact"/>
        </dgm:presLayoutVars>
      </dgm:prSet>
      <dgm:spPr/>
    </dgm:pt>
    <dgm:pt modelId="{E80FB54B-795F-4EAA-BA1E-21D721BA1880}" type="pres">
      <dgm:prSet presAssocID="{F1B7F882-2ED5-4CFC-9D85-A9CEBA10DA29}" presName="compNode" presStyleCnt="0"/>
      <dgm:spPr/>
    </dgm:pt>
    <dgm:pt modelId="{7A27E9BD-4C69-47E7-AC6B-A82E10718EA1}" type="pres">
      <dgm:prSet presAssocID="{F1B7F882-2ED5-4CFC-9D85-A9CEBA10DA29}" presName="iconBgRect" presStyleLbl="bgShp" presStyleIdx="0" presStyleCnt="4"/>
      <dgm:spPr>
        <a:xfrm>
          <a:off x="15076" y="260785"/>
          <a:ext cx="1464644" cy="1464644"/>
        </a:xfrm>
        <a:prstGeom prst="ellipse">
          <a:avLst/>
        </a:prstGeom>
        <a:solidFill>
          <a:srgbClr val="2683C6">
            <a:hueOff val="0"/>
            <a:satOff val="0"/>
            <a:lumOff val="0"/>
            <a:alphaOff val="0"/>
          </a:srgbClr>
        </a:solidFill>
        <a:ln>
          <a:noFill/>
        </a:ln>
        <a:effectLst/>
      </dgm:spPr>
    </dgm:pt>
    <dgm:pt modelId="{F149005E-ED3C-466F-A353-2FBAA8497218}" type="pres">
      <dgm:prSet presAssocID="{F1B7F882-2ED5-4CFC-9D85-A9CEBA10DA29}" presName="iconRect" presStyleLbl="node1" presStyleIdx="0" presStyleCnt="4"/>
      <dgm:spPr>
        <a:xfrm>
          <a:off x="322651" y="568361"/>
          <a:ext cx="849493" cy="84949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gm:spPr>
      <dgm:extLst>
        <a:ext uri="{E40237B7-FDA0-4F09-8148-C483321AD2D9}">
          <dgm14:cNvPr xmlns:dgm14="http://schemas.microsoft.com/office/drawing/2010/diagram" id="0" name="" descr="Car"/>
        </a:ext>
      </dgm:extLst>
    </dgm:pt>
    <dgm:pt modelId="{4DFB8AE6-6BAE-43EF-BB5D-37CC5A4E98E2}" type="pres">
      <dgm:prSet presAssocID="{F1B7F882-2ED5-4CFC-9D85-A9CEBA10DA29}" presName="spaceRect" presStyleCnt="0"/>
      <dgm:spPr/>
    </dgm:pt>
    <dgm:pt modelId="{80B02E95-6E25-4C74-8832-0E51A4F8680C}" type="pres">
      <dgm:prSet presAssocID="{F1B7F882-2ED5-4CFC-9D85-A9CEBA10DA29}" presName="textRect" presStyleLbl="revTx" presStyleIdx="0" presStyleCnt="4">
        <dgm:presLayoutVars>
          <dgm:chMax val="1"/>
          <dgm:chPref val="1"/>
        </dgm:presLayoutVars>
      </dgm:prSet>
      <dgm:spPr/>
    </dgm:pt>
    <dgm:pt modelId="{C223545D-1C7D-4AEC-A663-53A748C4C4EB}" type="pres">
      <dgm:prSet presAssocID="{51341212-82EC-405D-818A-5ED1FFB307DF}" presName="sibTrans" presStyleLbl="sibTrans2D1" presStyleIdx="0" presStyleCnt="0"/>
      <dgm:spPr/>
    </dgm:pt>
    <dgm:pt modelId="{17C04C6B-78EE-46CE-A34C-27C306A28778}" type="pres">
      <dgm:prSet presAssocID="{3D50BFFB-E066-4722-9EAB-7C8FC26632B1}" presName="compNode" presStyleCnt="0"/>
      <dgm:spPr/>
    </dgm:pt>
    <dgm:pt modelId="{8ED0FA20-9211-44A5-8833-5F9E934E7A95}" type="pres">
      <dgm:prSet presAssocID="{3D50BFFB-E066-4722-9EAB-7C8FC26632B1}" presName="iconBgRect" presStyleLbl="bgShp" presStyleIdx="1" presStyleCnt="4"/>
      <dgm:spPr>
        <a:xfrm>
          <a:off x="5847500" y="260785"/>
          <a:ext cx="1464644" cy="1464644"/>
        </a:xfrm>
        <a:prstGeom prst="ellipse">
          <a:avLst/>
        </a:prstGeom>
        <a:solidFill>
          <a:srgbClr val="27CED7">
            <a:hueOff val="0"/>
            <a:satOff val="0"/>
            <a:lumOff val="0"/>
            <a:alphaOff val="0"/>
          </a:srgbClr>
        </a:solidFill>
        <a:ln>
          <a:noFill/>
        </a:ln>
        <a:effectLst/>
      </dgm:spPr>
    </dgm:pt>
    <dgm:pt modelId="{5F23085E-8D0D-44A3-BAEA-ED33E5E3EEC1}" type="pres">
      <dgm:prSet presAssocID="{3D50BFFB-E066-4722-9EAB-7C8FC26632B1}" presName="iconRect" presStyleLbl="node1" presStyleIdx="1" presStyleCnt="4"/>
      <dgm:spPr>
        <a:xfrm>
          <a:off x="6155075" y="568361"/>
          <a:ext cx="849493" cy="84949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gm:spPr>
      <dgm:extLst>
        <a:ext uri="{E40237B7-FDA0-4F09-8148-C483321AD2D9}">
          <dgm14:cNvPr xmlns:dgm14="http://schemas.microsoft.com/office/drawing/2010/diagram" id="0" name="" descr="Plant"/>
        </a:ext>
      </dgm:extLst>
    </dgm:pt>
    <dgm:pt modelId="{20584F03-DB43-414D-A602-DD3F2CE0F9B8}" type="pres">
      <dgm:prSet presAssocID="{3D50BFFB-E066-4722-9EAB-7C8FC26632B1}" presName="spaceRect" presStyleCnt="0"/>
      <dgm:spPr/>
    </dgm:pt>
    <dgm:pt modelId="{2BEDF1E9-F295-4D95-8BE0-609B70F1D852}" type="pres">
      <dgm:prSet presAssocID="{3D50BFFB-E066-4722-9EAB-7C8FC26632B1}" presName="textRect" presStyleLbl="revTx" presStyleIdx="1" presStyleCnt="4">
        <dgm:presLayoutVars>
          <dgm:chMax val="1"/>
          <dgm:chPref val="1"/>
        </dgm:presLayoutVars>
      </dgm:prSet>
      <dgm:spPr/>
    </dgm:pt>
    <dgm:pt modelId="{9CFD89D5-630B-4759-A04C-06761DAACBB1}" type="pres">
      <dgm:prSet presAssocID="{AB09F49A-1573-47F6-9FBD-B482933C46B5}" presName="sibTrans" presStyleLbl="sibTrans2D1" presStyleIdx="0" presStyleCnt="0"/>
      <dgm:spPr/>
    </dgm:pt>
    <dgm:pt modelId="{4238CB5E-F890-4521-8DC0-F08B6CD29489}" type="pres">
      <dgm:prSet presAssocID="{2902007F-DA8A-4051-BA02-A1778A910D48}" presName="compNode" presStyleCnt="0"/>
      <dgm:spPr/>
    </dgm:pt>
    <dgm:pt modelId="{6F0EC417-88B2-4A9E-8C1D-4ECF666914AD}" type="pres">
      <dgm:prSet presAssocID="{2902007F-DA8A-4051-BA02-A1778A910D48}" presName="iconBgRect" presStyleLbl="bgShp" presStyleIdx="2" presStyleCnt="4"/>
      <dgm:spPr>
        <a:xfrm>
          <a:off x="15076" y="2432233"/>
          <a:ext cx="1464644" cy="1464644"/>
        </a:xfrm>
        <a:prstGeom prst="ellipse">
          <a:avLst/>
        </a:prstGeom>
        <a:solidFill>
          <a:srgbClr val="42BA97">
            <a:hueOff val="0"/>
            <a:satOff val="0"/>
            <a:lumOff val="0"/>
            <a:alphaOff val="0"/>
          </a:srgbClr>
        </a:solidFill>
        <a:ln>
          <a:noFill/>
        </a:ln>
        <a:effectLst/>
      </dgm:spPr>
    </dgm:pt>
    <dgm:pt modelId="{3B49E03A-08A7-426D-B4CF-D2592F204E44}" type="pres">
      <dgm:prSet presAssocID="{2902007F-DA8A-4051-BA02-A1778A910D48}" presName="iconRect" presStyleLbl="node1" presStyleIdx="2" presStyleCnt="4"/>
      <dgm:spPr>
        <a:xfrm>
          <a:off x="322651" y="2739808"/>
          <a:ext cx="849493" cy="84949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gm:spPr>
      <dgm:extLst>
        <a:ext uri="{E40237B7-FDA0-4F09-8148-C483321AD2D9}">
          <dgm14:cNvPr xmlns:dgm14="http://schemas.microsoft.com/office/drawing/2010/diagram" id="0" name="" descr="Thermometer"/>
        </a:ext>
      </dgm:extLst>
    </dgm:pt>
    <dgm:pt modelId="{440EA487-72C3-475B-A019-14AE3F49EE83}" type="pres">
      <dgm:prSet presAssocID="{2902007F-DA8A-4051-BA02-A1778A910D48}" presName="spaceRect" presStyleCnt="0"/>
      <dgm:spPr/>
    </dgm:pt>
    <dgm:pt modelId="{EE91648B-B5A2-49C8-956C-BCF3E5BA4B46}" type="pres">
      <dgm:prSet presAssocID="{2902007F-DA8A-4051-BA02-A1778A910D48}" presName="textRect" presStyleLbl="revTx" presStyleIdx="2" presStyleCnt="4">
        <dgm:presLayoutVars>
          <dgm:chMax val="1"/>
          <dgm:chPref val="1"/>
        </dgm:presLayoutVars>
      </dgm:prSet>
      <dgm:spPr/>
    </dgm:pt>
    <dgm:pt modelId="{D4D4ECDC-AF9E-4507-A4A0-E0C212AF7B56}" type="pres">
      <dgm:prSet presAssocID="{FB4BED4C-A10C-4B8D-930C-B30F8C088260}" presName="sibTrans" presStyleLbl="sibTrans2D1" presStyleIdx="0" presStyleCnt="0"/>
      <dgm:spPr/>
    </dgm:pt>
    <dgm:pt modelId="{696D0096-5E3E-4361-8A8E-02AC4A29925A}" type="pres">
      <dgm:prSet presAssocID="{426D1D8B-09DA-4F8D-9E42-52D0CE7B77C1}" presName="compNode" presStyleCnt="0"/>
      <dgm:spPr/>
    </dgm:pt>
    <dgm:pt modelId="{3CC06029-ED61-4934-8516-FDE29B3326DB}" type="pres">
      <dgm:prSet presAssocID="{426D1D8B-09DA-4F8D-9E42-52D0CE7B77C1}" presName="iconBgRect" presStyleLbl="bgShp" presStyleIdx="3" presStyleCnt="4"/>
      <dgm:spPr>
        <a:xfrm>
          <a:off x="5847500" y="2432233"/>
          <a:ext cx="1464644" cy="1464644"/>
        </a:xfrm>
        <a:prstGeom prst="ellipse">
          <a:avLst/>
        </a:prstGeom>
        <a:solidFill>
          <a:srgbClr val="3E8853">
            <a:hueOff val="0"/>
            <a:satOff val="0"/>
            <a:lumOff val="0"/>
            <a:alphaOff val="0"/>
          </a:srgbClr>
        </a:solidFill>
        <a:ln>
          <a:noFill/>
        </a:ln>
        <a:effectLst/>
      </dgm:spPr>
    </dgm:pt>
    <dgm:pt modelId="{E36093E3-508C-4D53-953E-FC0F84603423}" type="pres">
      <dgm:prSet presAssocID="{426D1D8B-09DA-4F8D-9E42-52D0CE7B77C1}" presName="iconRect" presStyleLbl="node1" presStyleIdx="3" presStyleCnt="4"/>
      <dgm:spPr>
        <a:xfrm>
          <a:off x="6155075" y="2739808"/>
          <a:ext cx="849493" cy="84949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gm:spPr>
      <dgm:extLst>
        <a:ext uri="{E40237B7-FDA0-4F09-8148-C483321AD2D9}">
          <dgm14:cNvPr xmlns:dgm14="http://schemas.microsoft.com/office/drawing/2010/diagram" id="0" name="" descr="House"/>
        </a:ext>
      </dgm:extLst>
    </dgm:pt>
    <dgm:pt modelId="{F0BCCDBE-9ED3-40E7-AC6C-EFBE01BA18FF}" type="pres">
      <dgm:prSet presAssocID="{426D1D8B-09DA-4F8D-9E42-52D0CE7B77C1}" presName="spaceRect" presStyleCnt="0"/>
      <dgm:spPr/>
    </dgm:pt>
    <dgm:pt modelId="{EED60A56-6ADC-4049-8788-A454A008C052}" type="pres">
      <dgm:prSet presAssocID="{426D1D8B-09DA-4F8D-9E42-52D0CE7B77C1}" presName="textRect" presStyleLbl="revTx" presStyleIdx="3" presStyleCnt="4">
        <dgm:presLayoutVars>
          <dgm:chMax val="1"/>
          <dgm:chPref val="1"/>
        </dgm:presLayoutVars>
      </dgm:prSet>
      <dgm:spPr/>
    </dgm:pt>
  </dgm:ptLst>
  <dgm:cxnLst>
    <dgm:cxn modelId="{91D80C09-3EB7-4C57-A2C7-EFA36337BD3E}" type="presOf" srcId="{F1B7F882-2ED5-4CFC-9D85-A9CEBA10DA29}" destId="{80B02E95-6E25-4C74-8832-0E51A4F8680C}" srcOrd="0" destOrd="0" presId="urn:microsoft.com/office/officeart/2018/2/layout/IconCircleList"/>
    <dgm:cxn modelId="{4911120F-260E-4972-A262-C74356ADCB0D}" type="presOf" srcId="{AB09F49A-1573-47F6-9FBD-B482933C46B5}" destId="{9CFD89D5-630B-4759-A04C-06761DAACBB1}" srcOrd="0" destOrd="0" presId="urn:microsoft.com/office/officeart/2018/2/layout/IconCircleList"/>
    <dgm:cxn modelId="{166A7647-EA19-44CA-A020-ACFF4CA5D36D}" type="presOf" srcId="{FB4BED4C-A10C-4B8D-930C-B30F8C088260}" destId="{D4D4ECDC-AF9E-4507-A4A0-E0C212AF7B56}" srcOrd="0" destOrd="0" presId="urn:microsoft.com/office/officeart/2018/2/layout/IconCircleList"/>
    <dgm:cxn modelId="{C8EC5152-0145-4FC1-8017-2CF3489A2C11}" srcId="{17F9AC53-929A-4F17-8B87-451868E1E252}" destId="{2902007F-DA8A-4051-BA02-A1778A910D48}" srcOrd="2" destOrd="0" parTransId="{2B3618CB-FE09-4928-B39E-B17A55891C13}" sibTransId="{FB4BED4C-A10C-4B8D-930C-B30F8C088260}"/>
    <dgm:cxn modelId="{1A4A5F59-8737-4028-9A34-A33FB75C4875}" type="presOf" srcId="{426D1D8B-09DA-4F8D-9E42-52D0CE7B77C1}" destId="{EED60A56-6ADC-4049-8788-A454A008C052}" srcOrd="0" destOrd="0" presId="urn:microsoft.com/office/officeart/2018/2/layout/IconCircleList"/>
    <dgm:cxn modelId="{10A12273-323B-4BE1-87B9-B897B334DBEF}" srcId="{17F9AC53-929A-4F17-8B87-451868E1E252}" destId="{F1B7F882-2ED5-4CFC-9D85-A9CEBA10DA29}" srcOrd="0" destOrd="0" parTransId="{759D2DA6-7AC7-4B9E-A74B-FB12ADB61019}" sibTransId="{51341212-82EC-405D-818A-5ED1FFB307DF}"/>
    <dgm:cxn modelId="{AEDE4777-737C-464F-9D9A-F88CF43AEAD7}" type="presOf" srcId="{2902007F-DA8A-4051-BA02-A1778A910D48}" destId="{EE91648B-B5A2-49C8-956C-BCF3E5BA4B46}" srcOrd="0" destOrd="0" presId="urn:microsoft.com/office/officeart/2018/2/layout/IconCircleList"/>
    <dgm:cxn modelId="{0024ED7E-1956-498F-A5BE-24C706B31E6B}" type="presOf" srcId="{17F9AC53-929A-4F17-8B87-451868E1E252}" destId="{BEB45C94-6D65-4ADC-9D8C-06B2A9042CF5}" srcOrd="0" destOrd="0" presId="urn:microsoft.com/office/officeart/2018/2/layout/IconCircleList"/>
    <dgm:cxn modelId="{AFD357B5-497B-4481-AD13-92BFD60AC496}" srcId="{17F9AC53-929A-4F17-8B87-451868E1E252}" destId="{426D1D8B-09DA-4F8D-9E42-52D0CE7B77C1}" srcOrd="3" destOrd="0" parTransId="{2A29E5F7-5443-4E23-AF30-D82634F721F3}" sibTransId="{E60E5651-61E8-401C-A252-79F24575DC7A}"/>
    <dgm:cxn modelId="{BC7B2FEA-673B-42E1-ABB8-CA6CBE03C131}" type="presOf" srcId="{51341212-82EC-405D-818A-5ED1FFB307DF}" destId="{C223545D-1C7D-4AEC-A663-53A748C4C4EB}" srcOrd="0" destOrd="0" presId="urn:microsoft.com/office/officeart/2018/2/layout/IconCircleList"/>
    <dgm:cxn modelId="{63A35FEA-7057-499E-9F71-C7A13D6ABC46}" srcId="{17F9AC53-929A-4F17-8B87-451868E1E252}" destId="{3D50BFFB-E066-4722-9EAB-7C8FC26632B1}" srcOrd="1" destOrd="0" parTransId="{96C45B20-1C1B-499C-AA01-7829FB93487C}" sibTransId="{AB09F49A-1573-47F6-9FBD-B482933C46B5}"/>
    <dgm:cxn modelId="{702455F0-BC17-4C9B-B11E-59C97068AE6C}" type="presOf" srcId="{3D50BFFB-E066-4722-9EAB-7C8FC26632B1}" destId="{2BEDF1E9-F295-4D95-8BE0-609B70F1D852}" srcOrd="0" destOrd="0" presId="urn:microsoft.com/office/officeart/2018/2/layout/IconCircleList"/>
    <dgm:cxn modelId="{5915B829-7238-4112-B680-F24475824DE5}" type="presParOf" srcId="{BEB45C94-6D65-4ADC-9D8C-06B2A9042CF5}" destId="{F7D9C65A-85DD-42D3-8420-E5E2926CCD96}" srcOrd="0" destOrd="0" presId="urn:microsoft.com/office/officeart/2018/2/layout/IconCircleList"/>
    <dgm:cxn modelId="{6086EA67-5D2F-45AE-8086-8E2D118B2F8A}" type="presParOf" srcId="{F7D9C65A-85DD-42D3-8420-E5E2926CCD96}" destId="{E80FB54B-795F-4EAA-BA1E-21D721BA1880}" srcOrd="0" destOrd="0" presId="urn:microsoft.com/office/officeart/2018/2/layout/IconCircleList"/>
    <dgm:cxn modelId="{42A4C56A-FDD4-4E98-AFBF-B3393786DEBD}" type="presParOf" srcId="{E80FB54B-795F-4EAA-BA1E-21D721BA1880}" destId="{7A27E9BD-4C69-47E7-AC6B-A82E10718EA1}" srcOrd="0" destOrd="0" presId="urn:microsoft.com/office/officeart/2018/2/layout/IconCircleList"/>
    <dgm:cxn modelId="{E3327DEA-C9A9-4717-BF0F-782B2824C89D}" type="presParOf" srcId="{E80FB54B-795F-4EAA-BA1E-21D721BA1880}" destId="{F149005E-ED3C-466F-A353-2FBAA8497218}" srcOrd="1" destOrd="0" presId="urn:microsoft.com/office/officeart/2018/2/layout/IconCircleList"/>
    <dgm:cxn modelId="{0F0BDB64-B5E3-4236-B3B1-A9E350908CB6}" type="presParOf" srcId="{E80FB54B-795F-4EAA-BA1E-21D721BA1880}" destId="{4DFB8AE6-6BAE-43EF-BB5D-37CC5A4E98E2}" srcOrd="2" destOrd="0" presId="urn:microsoft.com/office/officeart/2018/2/layout/IconCircleList"/>
    <dgm:cxn modelId="{A8F769A0-2B3F-44C6-BFF3-B6F74A71CB6B}" type="presParOf" srcId="{E80FB54B-795F-4EAA-BA1E-21D721BA1880}" destId="{80B02E95-6E25-4C74-8832-0E51A4F8680C}" srcOrd="3" destOrd="0" presId="urn:microsoft.com/office/officeart/2018/2/layout/IconCircleList"/>
    <dgm:cxn modelId="{91EFBF1C-B345-45DA-9183-3E260735F7FB}" type="presParOf" srcId="{F7D9C65A-85DD-42D3-8420-E5E2926CCD96}" destId="{C223545D-1C7D-4AEC-A663-53A748C4C4EB}" srcOrd="1" destOrd="0" presId="urn:microsoft.com/office/officeart/2018/2/layout/IconCircleList"/>
    <dgm:cxn modelId="{A8381E6A-F971-4FB1-ADBB-0FFB6AD2CB96}" type="presParOf" srcId="{F7D9C65A-85DD-42D3-8420-E5E2926CCD96}" destId="{17C04C6B-78EE-46CE-A34C-27C306A28778}" srcOrd="2" destOrd="0" presId="urn:microsoft.com/office/officeart/2018/2/layout/IconCircleList"/>
    <dgm:cxn modelId="{F62E232F-7E00-4777-B0EE-1B7E1B7B0097}" type="presParOf" srcId="{17C04C6B-78EE-46CE-A34C-27C306A28778}" destId="{8ED0FA20-9211-44A5-8833-5F9E934E7A95}" srcOrd="0" destOrd="0" presId="urn:microsoft.com/office/officeart/2018/2/layout/IconCircleList"/>
    <dgm:cxn modelId="{23D89A99-3848-4F09-AEF6-7CD8A8C77C76}" type="presParOf" srcId="{17C04C6B-78EE-46CE-A34C-27C306A28778}" destId="{5F23085E-8D0D-44A3-BAEA-ED33E5E3EEC1}" srcOrd="1" destOrd="0" presId="urn:microsoft.com/office/officeart/2018/2/layout/IconCircleList"/>
    <dgm:cxn modelId="{E0F4AB89-57FD-456F-96CF-65647BE509AD}" type="presParOf" srcId="{17C04C6B-78EE-46CE-A34C-27C306A28778}" destId="{20584F03-DB43-414D-A602-DD3F2CE0F9B8}" srcOrd="2" destOrd="0" presId="urn:microsoft.com/office/officeart/2018/2/layout/IconCircleList"/>
    <dgm:cxn modelId="{03CBA11B-9257-4280-8780-81B1B9C18C10}" type="presParOf" srcId="{17C04C6B-78EE-46CE-A34C-27C306A28778}" destId="{2BEDF1E9-F295-4D95-8BE0-609B70F1D852}" srcOrd="3" destOrd="0" presId="urn:microsoft.com/office/officeart/2018/2/layout/IconCircleList"/>
    <dgm:cxn modelId="{150EAA30-53AA-4E5C-9A9C-1806A45377DD}" type="presParOf" srcId="{F7D9C65A-85DD-42D3-8420-E5E2926CCD96}" destId="{9CFD89D5-630B-4759-A04C-06761DAACBB1}" srcOrd="3" destOrd="0" presId="urn:microsoft.com/office/officeart/2018/2/layout/IconCircleList"/>
    <dgm:cxn modelId="{526631FD-06E1-41CE-8523-66584611205A}" type="presParOf" srcId="{F7D9C65A-85DD-42D3-8420-E5E2926CCD96}" destId="{4238CB5E-F890-4521-8DC0-F08B6CD29489}" srcOrd="4" destOrd="0" presId="urn:microsoft.com/office/officeart/2018/2/layout/IconCircleList"/>
    <dgm:cxn modelId="{628F1C50-469F-4316-9E32-6E7AFB9CC0BE}" type="presParOf" srcId="{4238CB5E-F890-4521-8DC0-F08B6CD29489}" destId="{6F0EC417-88B2-4A9E-8C1D-4ECF666914AD}" srcOrd="0" destOrd="0" presId="urn:microsoft.com/office/officeart/2018/2/layout/IconCircleList"/>
    <dgm:cxn modelId="{77E586B3-92EF-4669-B248-BBB782C8C398}" type="presParOf" srcId="{4238CB5E-F890-4521-8DC0-F08B6CD29489}" destId="{3B49E03A-08A7-426D-B4CF-D2592F204E44}" srcOrd="1" destOrd="0" presId="urn:microsoft.com/office/officeart/2018/2/layout/IconCircleList"/>
    <dgm:cxn modelId="{777FC5A3-3697-40B4-BA6D-584B94A56358}" type="presParOf" srcId="{4238CB5E-F890-4521-8DC0-F08B6CD29489}" destId="{440EA487-72C3-475B-A019-14AE3F49EE83}" srcOrd="2" destOrd="0" presId="urn:microsoft.com/office/officeart/2018/2/layout/IconCircleList"/>
    <dgm:cxn modelId="{BE32000D-5129-4601-B6B6-793AB4C6D302}" type="presParOf" srcId="{4238CB5E-F890-4521-8DC0-F08B6CD29489}" destId="{EE91648B-B5A2-49C8-956C-BCF3E5BA4B46}" srcOrd="3" destOrd="0" presId="urn:microsoft.com/office/officeart/2018/2/layout/IconCircleList"/>
    <dgm:cxn modelId="{D1544A9D-1766-4389-A163-28C129B0C3C5}" type="presParOf" srcId="{F7D9C65A-85DD-42D3-8420-E5E2926CCD96}" destId="{D4D4ECDC-AF9E-4507-A4A0-E0C212AF7B56}" srcOrd="5" destOrd="0" presId="urn:microsoft.com/office/officeart/2018/2/layout/IconCircleList"/>
    <dgm:cxn modelId="{3981D1C2-32DE-4EED-B9C4-E92CE3E06C4D}" type="presParOf" srcId="{F7D9C65A-85DD-42D3-8420-E5E2926CCD96}" destId="{696D0096-5E3E-4361-8A8E-02AC4A29925A}" srcOrd="6" destOrd="0" presId="urn:microsoft.com/office/officeart/2018/2/layout/IconCircleList"/>
    <dgm:cxn modelId="{6999860C-A92C-499B-9808-9DAD3C232F32}" type="presParOf" srcId="{696D0096-5E3E-4361-8A8E-02AC4A29925A}" destId="{3CC06029-ED61-4934-8516-FDE29B3326DB}" srcOrd="0" destOrd="0" presId="urn:microsoft.com/office/officeart/2018/2/layout/IconCircleList"/>
    <dgm:cxn modelId="{16A7F5ED-72F1-4370-9690-5B9D8AF585FC}" type="presParOf" srcId="{696D0096-5E3E-4361-8A8E-02AC4A29925A}" destId="{E36093E3-508C-4D53-953E-FC0F84603423}" srcOrd="1" destOrd="0" presId="urn:microsoft.com/office/officeart/2018/2/layout/IconCircleList"/>
    <dgm:cxn modelId="{590E6F09-09D8-48B9-B5D9-12CBAF49F216}" type="presParOf" srcId="{696D0096-5E3E-4361-8A8E-02AC4A29925A}" destId="{F0BCCDBE-9ED3-40E7-AC6C-EFBE01BA18FF}" srcOrd="2" destOrd="0" presId="urn:microsoft.com/office/officeart/2018/2/layout/IconCircleList"/>
    <dgm:cxn modelId="{A78F437C-04C8-4E98-8561-6830CFE7908C}" type="presParOf" srcId="{696D0096-5E3E-4361-8A8E-02AC4A29925A}" destId="{EED60A56-6ADC-4049-8788-A454A008C052}"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3ABC792-CAC7-432B-A680-C61AF2F5A4E0}" type="doc">
      <dgm:prSet loTypeId="urn:microsoft.com/office/officeart/2005/8/layout/chevron2" loCatId="process" qsTypeId="urn:microsoft.com/office/officeart/2005/8/quickstyle/simple1" qsCatId="simple" csTypeId="urn:microsoft.com/office/officeart/2005/8/colors/accent1_2" csCatId="accent1" phldr="1"/>
      <dgm:spPr/>
    </dgm:pt>
    <dgm:pt modelId="{AF867AF2-4A0C-4EC6-8C48-BF795AAD1502}">
      <dgm:prSet phldrT="[Text]"/>
      <dgm:spPr/>
      <dgm:t>
        <a:bodyPr/>
        <a:lstStyle/>
        <a:p>
          <a:r>
            <a:rPr lang="en-US" dirty="0"/>
            <a:t>January 1,2008 Cooling Tower standards </a:t>
          </a:r>
        </a:p>
      </dgm:t>
    </dgm:pt>
    <dgm:pt modelId="{E0E2CC64-2C83-4003-A4AE-FE220FB64AB7}" type="parTrans" cxnId="{0C00144D-F01B-42D3-8670-6A6C15511C29}">
      <dgm:prSet/>
      <dgm:spPr/>
      <dgm:t>
        <a:bodyPr/>
        <a:lstStyle/>
        <a:p>
          <a:endParaRPr lang="en-US"/>
        </a:p>
      </dgm:t>
    </dgm:pt>
    <dgm:pt modelId="{1EF32DDC-1EDB-46B7-BBD2-F4107E60375A}" type="sibTrans" cxnId="{0C00144D-F01B-42D3-8670-6A6C15511C29}">
      <dgm:prSet/>
      <dgm:spPr/>
      <dgm:t>
        <a:bodyPr/>
        <a:lstStyle/>
        <a:p>
          <a:endParaRPr lang="en-US"/>
        </a:p>
      </dgm:t>
    </dgm:pt>
    <dgm:pt modelId="{3D546795-6307-4DFD-AF4F-74B48360797C}">
      <dgm:prSet phldrT="[Text]"/>
      <dgm:spPr/>
      <dgm:t>
        <a:bodyPr/>
        <a:lstStyle/>
        <a:p>
          <a:r>
            <a:rPr lang="en-US" dirty="0"/>
            <a:t>September 6, 2017 approval of registration and inspection.</a:t>
          </a:r>
        </a:p>
      </dgm:t>
    </dgm:pt>
    <dgm:pt modelId="{D6B19C56-3F1C-4A12-9D54-401586C11C9F}" type="parTrans" cxnId="{040E10DD-64B9-42C1-BD4C-00B3C2E6022D}">
      <dgm:prSet/>
      <dgm:spPr/>
      <dgm:t>
        <a:bodyPr/>
        <a:lstStyle/>
        <a:p>
          <a:endParaRPr lang="en-US"/>
        </a:p>
      </dgm:t>
    </dgm:pt>
    <dgm:pt modelId="{024B572A-01FC-43A7-84C0-7E32E7993220}" type="sibTrans" cxnId="{040E10DD-64B9-42C1-BD4C-00B3C2E6022D}">
      <dgm:prSet/>
      <dgm:spPr/>
      <dgm:t>
        <a:bodyPr/>
        <a:lstStyle/>
        <a:p>
          <a:endParaRPr lang="en-US"/>
        </a:p>
      </dgm:t>
    </dgm:pt>
    <dgm:pt modelId="{9F1EA67C-59CA-4594-A8A0-64189DD41728}">
      <dgm:prSet phldrT="[Text]"/>
      <dgm:spPr/>
      <dgm:t>
        <a:bodyPr/>
        <a:lstStyle/>
        <a:p>
          <a:r>
            <a:rPr lang="en-US" dirty="0"/>
            <a:t>December 10, 2020 approval of fines</a:t>
          </a:r>
        </a:p>
      </dgm:t>
    </dgm:pt>
    <dgm:pt modelId="{29477A0F-6D8B-409E-B336-2B5FB2D41DCA}" type="parTrans" cxnId="{2DF673DE-E4A4-424F-8717-64148DE6F147}">
      <dgm:prSet/>
      <dgm:spPr/>
      <dgm:t>
        <a:bodyPr/>
        <a:lstStyle/>
        <a:p>
          <a:endParaRPr lang="en-US"/>
        </a:p>
      </dgm:t>
    </dgm:pt>
    <dgm:pt modelId="{30D7720C-53A3-42CD-BBAE-AC97471F9E7D}" type="sibTrans" cxnId="{2DF673DE-E4A4-424F-8717-64148DE6F147}">
      <dgm:prSet/>
      <dgm:spPr/>
      <dgm:t>
        <a:bodyPr/>
        <a:lstStyle/>
        <a:p>
          <a:endParaRPr lang="en-US"/>
        </a:p>
      </dgm:t>
    </dgm:pt>
    <dgm:pt modelId="{DD451496-F0B9-4D3D-8218-2AF1838A9EFE}">
      <dgm:prSet/>
      <dgm:spPr/>
      <dgm:t>
        <a:bodyPr/>
        <a:lstStyle/>
        <a:p>
          <a:pPr>
            <a:buNone/>
          </a:pPr>
          <a:r>
            <a:rPr lang="en-US" dirty="0"/>
            <a:t>Cooling Tower standards are adopted and become effective on January 1</a:t>
          </a:r>
          <a:r>
            <a:rPr lang="en-US" baseline="30000" dirty="0"/>
            <a:t>st</a:t>
          </a:r>
          <a:r>
            <a:rPr lang="en-US" dirty="0"/>
            <a:t>.</a:t>
          </a:r>
        </a:p>
      </dgm:t>
    </dgm:pt>
    <dgm:pt modelId="{885FEACB-C89D-4E6E-9292-41CF1CD048C7}" type="parTrans" cxnId="{FB97D5F6-6B10-4679-A05B-D80CD73380B4}">
      <dgm:prSet/>
      <dgm:spPr/>
      <dgm:t>
        <a:bodyPr/>
        <a:lstStyle/>
        <a:p>
          <a:endParaRPr lang="en-US"/>
        </a:p>
      </dgm:t>
    </dgm:pt>
    <dgm:pt modelId="{1D6F0571-3644-48EB-BF0C-A46B565F45FC}" type="sibTrans" cxnId="{FB97D5F6-6B10-4679-A05B-D80CD73380B4}">
      <dgm:prSet/>
      <dgm:spPr/>
      <dgm:t>
        <a:bodyPr/>
        <a:lstStyle/>
        <a:p>
          <a:endParaRPr lang="en-US"/>
        </a:p>
      </dgm:t>
    </dgm:pt>
    <dgm:pt modelId="{848C9B23-B662-417F-85AF-33887037EAE5}">
      <dgm:prSet/>
      <dgm:spPr/>
      <dgm:t>
        <a:bodyPr/>
        <a:lstStyle/>
        <a:p>
          <a:pPr>
            <a:buNone/>
          </a:pPr>
          <a:r>
            <a:rPr lang="en-US" dirty="0"/>
            <a:t>Austin City Council approves the mandatory registration and annual inspection requirements as part of the local amendments to the 2015 Uniform Mechanical Code and Uniform Plumbing Code.</a:t>
          </a:r>
        </a:p>
      </dgm:t>
    </dgm:pt>
    <dgm:pt modelId="{7E4D0C20-1A12-4FAD-9500-A10766BAC081}" type="parTrans" cxnId="{90A0251B-8888-46B2-9F7B-1872703E2CF6}">
      <dgm:prSet/>
      <dgm:spPr/>
      <dgm:t>
        <a:bodyPr/>
        <a:lstStyle/>
        <a:p>
          <a:endParaRPr lang="en-US"/>
        </a:p>
      </dgm:t>
    </dgm:pt>
    <dgm:pt modelId="{9EFDC3E9-BDF4-4AE0-B1C3-C76F50BD66BB}" type="sibTrans" cxnId="{90A0251B-8888-46B2-9F7B-1872703E2CF6}">
      <dgm:prSet/>
      <dgm:spPr/>
      <dgm:t>
        <a:bodyPr/>
        <a:lstStyle/>
        <a:p>
          <a:endParaRPr lang="en-US"/>
        </a:p>
      </dgm:t>
    </dgm:pt>
    <dgm:pt modelId="{9EAC624E-CA27-41B5-A558-D3E0CE9DBF3F}">
      <dgm:prSet/>
      <dgm:spPr/>
      <dgm:t>
        <a:bodyPr/>
        <a:lstStyle/>
        <a:p>
          <a:pPr>
            <a:buNone/>
          </a:pPr>
          <a:r>
            <a:rPr lang="en-US" dirty="0"/>
            <a:t>Austin City Council approves administrative fines to ensure compliance to the Cooling Tower Efficiency Program requirements.</a:t>
          </a:r>
        </a:p>
      </dgm:t>
    </dgm:pt>
    <dgm:pt modelId="{DD946467-E252-49FE-BB3F-55C52373B456}" type="parTrans" cxnId="{8F32EFEA-8797-44EB-B70E-30B57A932B92}">
      <dgm:prSet/>
      <dgm:spPr/>
      <dgm:t>
        <a:bodyPr/>
        <a:lstStyle/>
        <a:p>
          <a:endParaRPr lang="en-US"/>
        </a:p>
      </dgm:t>
    </dgm:pt>
    <dgm:pt modelId="{7E70D42E-12C2-4C42-83D9-6827AF41D835}" type="sibTrans" cxnId="{8F32EFEA-8797-44EB-B70E-30B57A932B92}">
      <dgm:prSet/>
      <dgm:spPr/>
      <dgm:t>
        <a:bodyPr/>
        <a:lstStyle/>
        <a:p>
          <a:endParaRPr lang="en-US"/>
        </a:p>
      </dgm:t>
    </dgm:pt>
    <dgm:pt modelId="{01F1EA6C-EDF0-45CE-928B-DF8F5FCF777F}" type="pres">
      <dgm:prSet presAssocID="{13ABC792-CAC7-432B-A680-C61AF2F5A4E0}" presName="linearFlow" presStyleCnt="0">
        <dgm:presLayoutVars>
          <dgm:dir/>
          <dgm:animLvl val="lvl"/>
          <dgm:resizeHandles val="exact"/>
        </dgm:presLayoutVars>
      </dgm:prSet>
      <dgm:spPr/>
    </dgm:pt>
    <dgm:pt modelId="{095B8759-2D7C-4E1E-AF30-42ED3A50EE54}" type="pres">
      <dgm:prSet presAssocID="{AF867AF2-4A0C-4EC6-8C48-BF795AAD1502}" presName="composite" presStyleCnt="0"/>
      <dgm:spPr/>
    </dgm:pt>
    <dgm:pt modelId="{97FB8B55-B87A-4AA6-8393-E917A7A87060}" type="pres">
      <dgm:prSet presAssocID="{AF867AF2-4A0C-4EC6-8C48-BF795AAD1502}" presName="parentText" presStyleLbl="alignNode1" presStyleIdx="0" presStyleCnt="3">
        <dgm:presLayoutVars>
          <dgm:chMax val="1"/>
          <dgm:bulletEnabled val="1"/>
        </dgm:presLayoutVars>
      </dgm:prSet>
      <dgm:spPr/>
    </dgm:pt>
    <dgm:pt modelId="{243F55AA-8A35-4D75-85D9-002F2AD5E998}" type="pres">
      <dgm:prSet presAssocID="{AF867AF2-4A0C-4EC6-8C48-BF795AAD1502}" presName="descendantText" presStyleLbl="alignAcc1" presStyleIdx="0" presStyleCnt="3">
        <dgm:presLayoutVars>
          <dgm:bulletEnabled val="1"/>
        </dgm:presLayoutVars>
      </dgm:prSet>
      <dgm:spPr/>
    </dgm:pt>
    <dgm:pt modelId="{F2B87295-390B-49D8-B1CA-E625AA57D3FC}" type="pres">
      <dgm:prSet presAssocID="{1EF32DDC-1EDB-46B7-BBD2-F4107E60375A}" presName="sp" presStyleCnt="0"/>
      <dgm:spPr/>
    </dgm:pt>
    <dgm:pt modelId="{0A6D20E8-1B31-4813-9D8F-91B225A8FE2F}" type="pres">
      <dgm:prSet presAssocID="{3D546795-6307-4DFD-AF4F-74B48360797C}" presName="composite" presStyleCnt="0"/>
      <dgm:spPr/>
    </dgm:pt>
    <dgm:pt modelId="{20F54A57-A362-4445-9445-D448416DD0EC}" type="pres">
      <dgm:prSet presAssocID="{3D546795-6307-4DFD-AF4F-74B48360797C}" presName="parentText" presStyleLbl="alignNode1" presStyleIdx="1" presStyleCnt="3">
        <dgm:presLayoutVars>
          <dgm:chMax val="1"/>
          <dgm:bulletEnabled val="1"/>
        </dgm:presLayoutVars>
      </dgm:prSet>
      <dgm:spPr/>
    </dgm:pt>
    <dgm:pt modelId="{5F5EB936-AB14-4A86-B825-9EF95EC2B33B}" type="pres">
      <dgm:prSet presAssocID="{3D546795-6307-4DFD-AF4F-74B48360797C}" presName="descendantText" presStyleLbl="alignAcc1" presStyleIdx="1" presStyleCnt="3">
        <dgm:presLayoutVars>
          <dgm:bulletEnabled val="1"/>
        </dgm:presLayoutVars>
      </dgm:prSet>
      <dgm:spPr/>
    </dgm:pt>
    <dgm:pt modelId="{1CEEE7AC-8F66-45F8-91AB-21D3858BC36E}" type="pres">
      <dgm:prSet presAssocID="{024B572A-01FC-43A7-84C0-7E32E7993220}" presName="sp" presStyleCnt="0"/>
      <dgm:spPr/>
    </dgm:pt>
    <dgm:pt modelId="{CB4EE70C-4D64-4DAC-B01B-9FB5828408C4}" type="pres">
      <dgm:prSet presAssocID="{9F1EA67C-59CA-4594-A8A0-64189DD41728}" presName="composite" presStyleCnt="0"/>
      <dgm:spPr/>
    </dgm:pt>
    <dgm:pt modelId="{EED8A37F-AE6E-4DA5-B596-6D674805EE42}" type="pres">
      <dgm:prSet presAssocID="{9F1EA67C-59CA-4594-A8A0-64189DD41728}" presName="parentText" presStyleLbl="alignNode1" presStyleIdx="2" presStyleCnt="3">
        <dgm:presLayoutVars>
          <dgm:chMax val="1"/>
          <dgm:bulletEnabled val="1"/>
        </dgm:presLayoutVars>
      </dgm:prSet>
      <dgm:spPr/>
    </dgm:pt>
    <dgm:pt modelId="{D24ACD70-DD8D-4A6F-BAB5-AC8C61F247D2}" type="pres">
      <dgm:prSet presAssocID="{9F1EA67C-59CA-4594-A8A0-64189DD41728}" presName="descendantText" presStyleLbl="alignAcc1" presStyleIdx="2" presStyleCnt="3">
        <dgm:presLayoutVars>
          <dgm:bulletEnabled val="1"/>
        </dgm:presLayoutVars>
      </dgm:prSet>
      <dgm:spPr/>
    </dgm:pt>
  </dgm:ptLst>
  <dgm:cxnLst>
    <dgm:cxn modelId="{90A0251B-8888-46B2-9F7B-1872703E2CF6}" srcId="{3D546795-6307-4DFD-AF4F-74B48360797C}" destId="{848C9B23-B662-417F-85AF-33887037EAE5}" srcOrd="0" destOrd="0" parTransId="{7E4D0C20-1A12-4FAD-9500-A10766BAC081}" sibTransId="{9EFDC3E9-BDF4-4AE0-B1C3-C76F50BD66BB}"/>
    <dgm:cxn modelId="{EE509929-5515-4318-8C64-C8A054B73DA9}" type="presOf" srcId="{DD451496-F0B9-4D3D-8218-2AF1838A9EFE}" destId="{243F55AA-8A35-4D75-85D9-002F2AD5E998}" srcOrd="0" destOrd="0" presId="urn:microsoft.com/office/officeart/2005/8/layout/chevron2"/>
    <dgm:cxn modelId="{781B3635-7C08-4229-ABC0-BB23C2351ADF}" type="presOf" srcId="{AF867AF2-4A0C-4EC6-8C48-BF795AAD1502}" destId="{97FB8B55-B87A-4AA6-8393-E917A7A87060}" srcOrd="0" destOrd="0" presId="urn:microsoft.com/office/officeart/2005/8/layout/chevron2"/>
    <dgm:cxn modelId="{345DE038-DA51-46A7-A365-A5AE481B5E90}" type="presOf" srcId="{9F1EA67C-59CA-4594-A8A0-64189DD41728}" destId="{EED8A37F-AE6E-4DA5-B596-6D674805EE42}" srcOrd="0" destOrd="0" presId="urn:microsoft.com/office/officeart/2005/8/layout/chevron2"/>
    <dgm:cxn modelId="{AAD0B844-1F72-4969-A5FA-333919F42960}" type="presOf" srcId="{9EAC624E-CA27-41B5-A558-D3E0CE9DBF3F}" destId="{D24ACD70-DD8D-4A6F-BAB5-AC8C61F247D2}" srcOrd="0" destOrd="0" presId="urn:microsoft.com/office/officeart/2005/8/layout/chevron2"/>
    <dgm:cxn modelId="{0C00144D-F01B-42D3-8670-6A6C15511C29}" srcId="{13ABC792-CAC7-432B-A680-C61AF2F5A4E0}" destId="{AF867AF2-4A0C-4EC6-8C48-BF795AAD1502}" srcOrd="0" destOrd="0" parTransId="{E0E2CC64-2C83-4003-A4AE-FE220FB64AB7}" sibTransId="{1EF32DDC-1EDB-46B7-BBD2-F4107E60375A}"/>
    <dgm:cxn modelId="{1BEE2C4E-89D1-462C-8CFA-5BE7945700C1}" type="presOf" srcId="{13ABC792-CAC7-432B-A680-C61AF2F5A4E0}" destId="{01F1EA6C-EDF0-45CE-928B-DF8F5FCF777F}" srcOrd="0" destOrd="0" presId="urn:microsoft.com/office/officeart/2005/8/layout/chevron2"/>
    <dgm:cxn modelId="{86D986A3-FD8A-474E-9A82-66461F270309}" type="presOf" srcId="{3D546795-6307-4DFD-AF4F-74B48360797C}" destId="{20F54A57-A362-4445-9445-D448416DD0EC}" srcOrd="0" destOrd="0" presId="urn:microsoft.com/office/officeart/2005/8/layout/chevron2"/>
    <dgm:cxn modelId="{36D91ACE-EF74-44F0-9B77-C9FA86EC735D}" type="presOf" srcId="{848C9B23-B662-417F-85AF-33887037EAE5}" destId="{5F5EB936-AB14-4A86-B825-9EF95EC2B33B}" srcOrd="0" destOrd="0" presId="urn:microsoft.com/office/officeart/2005/8/layout/chevron2"/>
    <dgm:cxn modelId="{040E10DD-64B9-42C1-BD4C-00B3C2E6022D}" srcId="{13ABC792-CAC7-432B-A680-C61AF2F5A4E0}" destId="{3D546795-6307-4DFD-AF4F-74B48360797C}" srcOrd="1" destOrd="0" parTransId="{D6B19C56-3F1C-4A12-9D54-401586C11C9F}" sibTransId="{024B572A-01FC-43A7-84C0-7E32E7993220}"/>
    <dgm:cxn modelId="{2DF673DE-E4A4-424F-8717-64148DE6F147}" srcId="{13ABC792-CAC7-432B-A680-C61AF2F5A4E0}" destId="{9F1EA67C-59CA-4594-A8A0-64189DD41728}" srcOrd="2" destOrd="0" parTransId="{29477A0F-6D8B-409E-B336-2B5FB2D41DCA}" sibTransId="{30D7720C-53A3-42CD-BBAE-AC97471F9E7D}"/>
    <dgm:cxn modelId="{8F32EFEA-8797-44EB-B70E-30B57A932B92}" srcId="{9F1EA67C-59CA-4594-A8A0-64189DD41728}" destId="{9EAC624E-CA27-41B5-A558-D3E0CE9DBF3F}" srcOrd="0" destOrd="0" parTransId="{DD946467-E252-49FE-BB3F-55C52373B456}" sibTransId="{7E70D42E-12C2-4C42-83D9-6827AF41D835}"/>
    <dgm:cxn modelId="{FB97D5F6-6B10-4679-A05B-D80CD73380B4}" srcId="{AF867AF2-4A0C-4EC6-8C48-BF795AAD1502}" destId="{DD451496-F0B9-4D3D-8218-2AF1838A9EFE}" srcOrd="0" destOrd="0" parTransId="{885FEACB-C89D-4E6E-9292-41CF1CD048C7}" sibTransId="{1D6F0571-3644-48EB-BF0C-A46B565F45FC}"/>
    <dgm:cxn modelId="{9110DBD6-1DF0-4E11-BB38-7FB21F0A909F}" type="presParOf" srcId="{01F1EA6C-EDF0-45CE-928B-DF8F5FCF777F}" destId="{095B8759-2D7C-4E1E-AF30-42ED3A50EE54}" srcOrd="0" destOrd="0" presId="urn:microsoft.com/office/officeart/2005/8/layout/chevron2"/>
    <dgm:cxn modelId="{976D1937-1846-4F5E-8EED-74606B6DA1F1}" type="presParOf" srcId="{095B8759-2D7C-4E1E-AF30-42ED3A50EE54}" destId="{97FB8B55-B87A-4AA6-8393-E917A7A87060}" srcOrd="0" destOrd="0" presId="urn:microsoft.com/office/officeart/2005/8/layout/chevron2"/>
    <dgm:cxn modelId="{FC17B948-405C-4831-82C9-73D71841A697}" type="presParOf" srcId="{095B8759-2D7C-4E1E-AF30-42ED3A50EE54}" destId="{243F55AA-8A35-4D75-85D9-002F2AD5E998}" srcOrd="1" destOrd="0" presId="urn:microsoft.com/office/officeart/2005/8/layout/chevron2"/>
    <dgm:cxn modelId="{FEA848BA-D053-4463-A216-1809B2B07084}" type="presParOf" srcId="{01F1EA6C-EDF0-45CE-928B-DF8F5FCF777F}" destId="{F2B87295-390B-49D8-B1CA-E625AA57D3FC}" srcOrd="1" destOrd="0" presId="urn:microsoft.com/office/officeart/2005/8/layout/chevron2"/>
    <dgm:cxn modelId="{20C576AD-F00A-440B-B781-6227071953C3}" type="presParOf" srcId="{01F1EA6C-EDF0-45CE-928B-DF8F5FCF777F}" destId="{0A6D20E8-1B31-4813-9D8F-91B225A8FE2F}" srcOrd="2" destOrd="0" presId="urn:microsoft.com/office/officeart/2005/8/layout/chevron2"/>
    <dgm:cxn modelId="{222268FA-58A4-4F6C-A7C7-D1368932AA90}" type="presParOf" srcId="{0A6D20E8-1B31-4813-9D8F-91B225A8FE2F}" destId="{20F54A57-A362-4445-9445-D448416DD0EC}" srcOrd="0" destOrd="0" presId="urn:microsoft.com/office/officeart/2005/8/layout/chevron2"/>
    <dgm:cxn modelId="{5BB355C4-60A4-4FA8-8991-241912E958EA}" type="presParOf" srcId="{0A6D20E8-1B31-4813-9D8F-91B225A8FE2F}" destId="{5F5EB936-AB14-4A86-B825-9EF95EC2B33B}" srcOrd="1" destOrd="0" presId="urn:microsoft.com/office/officeart/2005/8/layout/chevron2"/>
    <dgm:cxn modelId="{9EA5C04D-D355-4190-9B82-7A010A7BA5F0}" type="presParOf" srcId="{01F1EA6C-EDF0-45CE-928B-DF8F5FCF777F}" destId="{1CEEE7AC-8F66-45F8-91AB-21D3858BC36E}" srcOrd="3" destOrd="0" presId="urn:microsoft.com/office/officeart/2005/8/layout/chevron2"/>
    <dgm:cxn modelId="{2E103D78-3014-4287-919E-1827C4C7C49F}" type="presParOf" srcId="{01F1EA6C-EDF0-45CE-928B-DF8F5FCF777F}" destId="{CB4EE70C-4D64-4DAC-B01B-9FB5828408C4}" srcOrd="4" destOrd="0" presId="urn:microsoft.com/office/officeart/2005/8/layout/chevron2"/>
    <dgm:cxn modelId="{4F50BD35-6419-46B1-9A70-5684CDCC6AE5}" type="presParOf" srcId="{CB4EE70C-4D64-4DAC-B01B-9FB5828408C4}" destId="{EED8A37F-AE6E-4DA5-B596-6D674805EE42}" srcOrd="0" destOrd="0" presId="urn:microsoft.com/office/officeart/2005/8/layout/chevron2"/>
    <dgm:cxn modelId="{DCB40173-FAA8-4CCB-996D-1BFFDF6DC30F}" type="presParOf" srcId="{CB4EE70C-4D64-4DAC-B01B-9FB5828408C4}" destId="{D24ACD70-DD8D-4A6F-BAB5-AC8C61F247D2}"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27E9BD-4C69-47E7-AC6B-A82E10718EA1}">
      <dsp:nvSpPr>
        <dsp:cNvPr id="0" name=""/>
        <dsp:cNvSpPr/>
      </dsp:nvSpPr>
      <dsp:spPr>
        <a:xfrm>
          <a:off x="15076" y="260785"/>
          <a:ext cx="1464644" cy="1464644"/>
        </a:xfrm>
        <a:prstGeom prst="ellipse">
          <a:avLst/>
        </a:prstGeom>
        <a:solidFill>
          <a:srgbClr val="2683C6">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F149005E-ED3C-466F-A353-2FBAA8497218}">
      <dsp:nvSpPr>
        <dsp:cNvPr id="0" name=""/>
        <dsp:cNvSpPr/>
      </dsp:nvSpPr>
      <dsp:spPr>
        <a:xfrm>
          <a:off x="322651" y="568361"/>
          <a:ext cx="849493" cy="84949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0B02E95-6E25-4C74-8832-0E51A4F8680C}">
      <dsp:nvSpPr>
        <dsp:cNvPr id="0" name=""/>
        <dsp:cNvSpPr/>
      </dsp:nvSpPr>
      <dsp:spPr>
        <a:xfrm>
          <a:off x="1793573" y="260785"/>
          <a:ext cx="3452376" cy="14646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dirty="0">
              <a:solidFill>
                <a:sysClr val="windowText" lastClr="000000">
                  <a:hueOff val="0"/>
                  <a:satOff val="0"/>
                  <a:lumOff val="0"/>
                  <a:alphaOff val="0"/>
                </a:sysClr>
              </a:solidFill>
              <a:latin typeface="Arial" panose="020B0604020202020204"/>
              <a:ea typeface="+mn-ea"/>
              <a:cs typeface="+mn-cs"/>
            </a:rPr>
            <a:t>Car Wash Efficiency</a:t>
          </a:r>
        </a:p>
      </dsp:txBody>
      <dsp:txXfrm>
        <a:off x="1793573" y="260785"/>
        <a:ext cx="3452376" cy="1464644"/>
      </dsp:txXfrm>
    </dsp:sp>
    <dsp:sp modelId="{8ED0FA20-9211-44A5-8833-5F9E934E7A95}">
      <dsp:nvSpPr>
        <dsp:cNvPr id="0" name=""/>
        <dsp:cNvSpPr/>
      </dsp:nvSpPr>
      <dsp:spPr>
        <a:xfrm>
          <a:off x="5847500" y="260785"/>
          <a:ext cx="1464644" cy="1464644"/>
        </a:xfrm>
        <a:prstGeom prst="ellipse">
          <a:avLst/>
        </a:prstGeom>
        <a:solidFill>
          <a:srgbClr val="27CED7">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5F23085E-8D0D-44A3-BAEA-ED33E5E3EEC1}">
      <dsp:nvSpPr>
        <dsp:cNvPr id="0" name=""/>
        <dsp:cNvSpPr/>
      </dsp:nvSpPr>
      <dsp:spPr>
        <a:xfrm>
          <a:off x="6155075" y="568361"/>
          <a:ext cx="849493" cy="84949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BEDF1E9-F295-4D95-8BE0-609B70F1D852}">
      <dsp:nvSpPr>
        <dsp:cNvPr id="0" name=""/>
        <dsp:cNvSpPr/>
      </dsp:nvSpPr>
      <dsp:spPr>
        <a:xfrm>
          <a:off x="7625997" y="260785"/>
          <a:ext cx="3452376" cy="14646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a:solidFill>
                <a:sysClr val="windowText" lastClr="000000">
                  <a:hueOff val="0"/>
                  <a:satOff val="0"/>
                  <a:lumOff val="0"/>
                  <a:alphaOff val="0"/>
                </a:sysClr>
              </a:solidFill>
              <a:latin typeface="Arial" panose="020B0604020202020204"/>
              <a:ea typeface="+mn-ea"/>
              <a:cs typeface="+mn-cs"/>
            </a:rPr>
            <a:t>Commercial Facility Irrigation Assessment</a:t>
          </a:r>
        </a:p>
      </dsp:txBody>
      <dsp:txXfrm>
        <a:off x="7625997" y="260785"/>
        <a:ext cx="3452376" cy="1464644"/>
      </dsp:txXfrm>
    </dsp:sp>
    <dsp:sp modelId="{6F0EC417-88B2-4A9E-8C1D-4ECF666914AD}">
      <dsp:nvSpPr>
        <dsp:cNvPr id="0" name=""/>
        <dsp:cNvSpPr/>
      </dsp:nvSpPr>
      <dsp:spPr>
        <a:xfrm>
          <a:off x="15076" y="2432233"/>
          <a:ext cx="1464644" cy="1464644"/>
        </a:xfrm>
        <a:prstGeom prst="ellipse">
          <a:avLst/>
        </a:prstGeom>
        <a:solidFill>
          <a:srgbClr val="42BA97">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3B49E03A-08A7-426D-B4CF-D2592F204E44}">
      <dsp:nvSpPr>
        <dsp:cNvPr id="0" name=""/>
        <dsp:cNvSpPr/>
      </dsp:nvSpPr>
      <dsp:spPr>
        <a:xfrm>
          <a:off x="322651" y="2739808"/>
          <a:ext cx="849493" cy="84949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E91648B-B5A2-49C8-956C-BCF3E5BA4B46}">
      <dsp:nvSpPr>
        <dsp:cNvPr id="0" name=""/>
        <dsp:cNvSpPr/>
      </dsp:nvSpPr>
      <dsp:spPr>
        <a:xfrm>
          <a:off x="1793573" y="2432233"/>
          <a:ext cx="3452376" cy="14646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dirty="0">
              <a:solidFill>
                <a:sysClr val="windowText" lastClr="000000">
                  <a:hueOff val="0"/>
                  <a:satOff val="0"/>
                  <a:lumOff val="0"/>
                  <a:alphaOff val="0"/>
                </a:sysClr>
              </a:solidFill>
              <a:latin typeface="Arial" panose="020B0604020202020204"/>
              <a:ea typeface="+mn-ea"/>
              <a:cs typeface="+mn-cs"/>
            </a:rPr>
            <a:t>Cooling Tower Efficiency Program</a:t>
          </a:r>
        </a:p>
      </dsp:txBody>
      <dsp:txXfrm>
        <a:off x="1793573" y="2432233"/>
        <a:ext cx="3452376" cy="1464644"/>
      </dsp:txXfrm>
    </dsp:sp>
    <dsp:sp modelId="{3CC06029-ED61-4934-8516-FDE29B3326DB}">
      <dsp:nvSpPr>
        <dsp:cNvPr id="0" name=""/>
        <dsp:cNvSpPr/>
      </dsp:nvSpPr>
      <dsp:spPr>
        <a:xfrm>
          <a:off x="5847500" y="2432233"/>
          <a:ext cx="1464644" cy="1464644"/>
        </a:xfrm>
        <a:prstGeom prst="ellipse">
          <a:avLst/>
        </a:prstGeom>
        <a:solidFill>
          <a:srgbClr val="3E8853">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E36093E3-508C-4D53-953E-FC0F84603423}">
      <dsp:nvSpPr>
        <dsp:cNvPr id="0" name=""/>
        <dsp:cNvSpPr/>
      </dsp:nvSpPr>
      <dsp:spPr>
        <a:xfrm>
          <a:off x="6155075" y="2739808"/>
          <a:ext cx="849493" cy="84949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ED60A56-6ADC-4049-8788-A454A008C052}">
      <dsp:nvSpPr>
        <dsp:cNvPr id="0" name=""/>
        <dsp:cNvSpPr/>
      </dsp:nvSpPr>
      <dsp:spPr>
        <a:xfrm>
          <a:off x="7625997" y="2432233"/>
          <a:ext cx="3452376" cy="14646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a:solidFill>
                <a:sysClr val="windowText" lastClr="000000">
                  <a:hueOff val="0"/>
                  <a:satOff val="0"/>
                  <a:lumOff val="0"/>
                  <a:alphaOff val="0"/>
                </a:sysClr>
              </a:solidFill>
              <a:latin typeface="Arial" panose="020B0604020202020204"/>
              <a:ea typeface="+mn-ea"/>
              <a:cs typeface="+mn-cs"/>
            </a:rPr>
            <a:t>Residential Irrigation Compliance Program</a:t>
          </a:r>
        </a:p>
      </dsp:txBody>
      <dsp:txXfrm>
        <a:off x="7625997" y="2432233"/>
        <a:ext cx="3452376" cy="14646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FB8B55-B87A-4AA6-8393-E917A7A87060}">
      <dsp:nvSpPr>
        <dsp:cNvPr id="0" name=""/>
        <dsp:cNvSpPr/>
      </dsp:nvSpPr>
      <dsp:spPr>
        <a:xfrm rot="5400000">
          <a:off x="-261396" y="264488"/>
          <a:ext cx="1742642" cy="1219849"/>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t>January 1,2008 Cooling Tower standards </a:t>
          </a:r>
        </a:p>
      </dsp:txBody>
      <dsp:txXfrm rot="-5400000">
        <a:off x="1" y="613017"/>
        <a:ext cx="1219849" cy="522793"/>
      </dsp:txXfrm>
    </dsp:sp>
    <dsp:sp modelId="{243F55AA-8A35-4D75-85D9-002F2AD5E998}">
      <dsp:nvSpPr>
        <dsp:cNvPr id="0" name=""/>
        <dsp:cNvSpPr/>
      </dsp:nvSpPr>
      <dsp:spPr>
        <a:xfrm rot="5400000">
          <a:off x="3770439" y="-2547497"/>
          <a:ext cx="1132717" cy="6233896"/>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None/>
          </a:pPr>
          <a:r>
            <a:rPr lang="en-US" sz="1700" kern="1200" dirty="0"/>
            <a:t>Cooling Tower standards are adopted and become effective on January 1</a:t>
          </a:r>
          <a:r>
            <a:rPr lang="en-US" sz="1700" kern="1200" baseline="30000" dirty="0"/>
            <a:t>st</a:t>
          </a:r>
          <a:r>
            <a:rPr lang="en-US" sz="1700" kern="1200" dirty="0"/>
            <a:t>.</a:t>
          </a:r>
        </a:p>
      </dsp:txBody>
      <dsp:txXfrm rot="-5400000">
        <a:off x="1219850" y="58387"/>
        <a:ext cx="6178601" cy="1022127"/>
      </dsp:txXfrm>
    </dsp:sp>
    <dsp:sp modelId="{20F54A57-A362-4445-9445-D448416DD0EC}">
      <dsp:nvSpPr>
        <dsp:cNvPr id="0" name=""/>
        <dsp:cNvSpPr/>
      </dsp:nvSpPr>
      <dsp:spPr>
        <a:xfrm rot="5400000">
          <a:off x="-261396" y="1814620"/>
          <a:ext cx="1742642" cy="1219849"/>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t>September 6, 2017 approval of registration and inspection.</a:t>
          </a:r>
        </a:p>
      </dsp:txBody>
      <dsp:txXfrm rot="-5400000">
        <a:off x="1" y="2163149"/>
        <a:ext cx="1219849" cy="522793"/>
      </dsp:txXfrm>
    </dsp:sp>
    <dsp:sp modelId="{5F5EB936-AB14-4A86-B825-9EF95EC2B33B}">
      <dsp:nvSpPr>
        <dsp:cNvPr id="0" name=""/>
        <dsp:cNvSpPr/>
      </dsp:nvSpPr>
      <dsp:spPr>
        <a:xfrm rot="5400000">
          <a:off x="3770439" y="-997365"/>
          <a:ext cx="1132717" cy="6233896"/>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None/>
          </a:pPr>
          <a:r>
            <a:rPr lang="en-US" sz="1700" kern="1200" dirty="0"/>
            <a:t>Austin City Council approves the mandatory registration and annual inspection requirements as part of the local amendments to the 2015 Uniform Mechanical Code and Uniform Plumbing Code.</a:t>
          </a:r>
        </a:p>
      </dsp:txBody>
      <dsp:txXfrm rot="-5400000">
        <a:off x="1219850" y="1608519"/>
        <a:ext cx="6178601" cy="1022127"/>
      </dsp:txXfrm>
    </dsp:sp>
    <dsp:sp modelId="{EED8A37F-AE6E-4DA5-B596-6D674805EE42}">
      <dsp:nvSpPr>
        <dsp:cNvPr id="0" name=""/>
        <dsp:cNvSpPr/>
      </dsp:nvSpPr>
      <dsp:spPr>
        <a:xfrm rot="5400000">
          <a:off x="-261396" y="3364752"/>
          <a:ext cx="1742642" cy="1219849"/>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t>December 10, 2020 approval of fines</a:t>
          </a:r>
        </a:p>
      </dsp:txBody>
      <dsp:txXfrm rot="-5400000">
        <a:off x="1" y="3713281"/>
        <a:ext cx="1219849" cy="522793"/>
      </dsp:txXfrm>
    </dsp:sp>
    <dsp:sp modelId="{D24ACD70-DD8D-4A6F-BAB5-AC8C61F247D2}">
      <dsp:nvSpPr>
        <dsp:cNvPr id="0" name=""/>
        <dsp:cNvSpPr/>
      </dsp:nvSpPr>
      <dsp:spPr>
        <a:xfrm rot="5400000">
          <a:off x="3770439" y="552766"/>
          <a:ext cx="1132717" cy="6233896"/>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None/>
          </a:pPr>
          <a:r>
            <a:rPr lang="en-US" sz="1700" kern="1200" dirty="0"/>
            <a:t>Austin City Council approves administrative fines to ensure compliance to the Cooling Tower Efficiency Program requirements.</a:t>
          </a:r>
        </a:p>
      </dsp:txBody>
      <dsp:txXfrm rot="-5400000">
        <a:off x="1219850" y="3158651"/>
        <a:ext cx="6178601" cy="1022127"/>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3A3F0E-5ACA-4AE3-917A-2BB6163F216E}" type="datetimeFigureOut">
              <a:rPr lang="en-US" smtClean="0"/>
              <a:t>2/14/22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FB89B5-D186-44ED-9613-302D7DA4EF68}" type="slidenum">
              <a:rPr lang="en-US" smtClean="0"/>
              <a:t>‹#›</a:t>
            </a:fld>
            <a:endParaRPr lang="en-US"/>
          </a:p>
        </p:txBody>
      </p:sp>
    </p:spTree>
    <p:extLst>
      <p:ext uri="{BB962C8B-B14F-4D97-AF65-F5344CB8AC3E}">
        <p14:creationId xmlns:p14="http://schemas.microsoft.com/office/powerpoint/2010/main" val="2501302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E9398C-38B2-468E-80F2-7AA0747FD25A}" type="slidenum">
              <a:rPr lang="en-US" smtClean="0"/>
              <a:t>1</a:t>
            </a:fld>
            <a:endParaRPr lang="en-US"/>
          </a:p>
        </p:txBody>
      </p:sp>
    </p:spTree>
    <p:extLst>
      <p:ext uri="{BB962C8B-B14F-4D97-AF65-F5344CB8AC3E}">
        <p14:creationId xmlns:p14="http://schemas.microsoft.com/office/powerpoint/2010/main" val="30034255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FB89B5-D186-44ED-9613-302D7DA4EF6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940414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FB89B5-D186-44ED-9613-302D7DA4EF6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177669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dirty="0"/>
              <a:t>Continued follow-up with the cooling tower community and key stakeholders is critical.</a:t>
            </a:r>
          </a:p>
          <a:p>
            <a:pPr marL="228600" indent="-228600">
              <a:buFont typeface="+mj-lt"/>
              <a:buAutoNum type="arabicPeriod"/>
            </a:pPr>
            <a:r>
              <a:rPr lang="en-US" dirty="0"/>
              <a:t>Work within your organization to find the other cooling tower programs that will assist in locating and vetting potential program members.</a:t>
            </a:r>
          </a:p>
          <a:p>
            <a:pPr marL="228600" indent="-228600">
              <a:buFont typeface="+mj-lt"/>
              <a:buAutoNum type="arabicPeriod"/>
            </a:pPr>
            <a:r>
              <a:rPr lang="en-US" dirty="0"/>
              <a:t>Find the business language that will resonate with the properties.</a:t>
            </a:r>
          </a:p>
          <a:p>
            <a:pPr marL="685800" lvl="1" indent="-228600">
              <a:buFont typeface="+mj-lt"/>
              <a:buAutoNum type="arabicPeriod"/>
            </a:pPr>
            <a:r>
              <a:rPr lang="en-US" dirty="0"/>
              <a:t>We began talking to groups to understand their concerns with the program that helped us understand the confusion and address those concerns. Once we understood the confusion and concerns, we conducted training sessions and a virtual learning training.</a:t>
            </a:r>
          </a:p>
          <a:p>
            <a:pPr marL="685800" lvl="1" indent="-228600">
              <a:buFont typeface="+mj-lt"/>
              <a:buAutoNum type="arabicPeriod"/>
            </a:pPr>
            <a:r>
              <a:rPr lang="en-US" dirty="0"/>
              <a:t>No matter how much information you provide, there is always a large group that will look for direct answers and not websites or other material that has been sent.</a:t>
            </a:r>
          </a:p>
          <a:p>
            <a:pPr marL="228600" lvl="0" indent="-228600">
              <a:buFont typeface="+mj-lt"/>
              <a:buAutoNum type="arabicPeriod"/>
            </a:pPr>
            <a:r>
              <a:rPr lang="en-US" dirty="0"/>
              <a:t>Need to craft language that makes a business case for the program and various rebates and incentives.</a:t>
            </a:r>
          </a:p>
          <a:p>
            <a:pPr marL="685800" lvl="1" indent="-228600">
              <a:buFont typeface="+mj-lt"/>
              <a:buAutoNum type="arabicPeriod"/>
            </a:pPr>
            <a:r>
              <a:rPr lang="en-US" dirty="0"/>
              <a:t>Example: One of the violations we see with towers that submit information is a lack of conductivity meter. A conductivity meter is good for automating the make-up and blow down function of the cooling tower which uses less water, and it can identify issues such as stuck valve.</a:t>
            </a:r>
          </a:p>
        </p:txBody>
      </p:sp>
      <p:sp>
        <p:nvSpPr>
          <p:cNvPr id="4" name="Slide Number Placeholder 3"/>
          <p:cNvSpPr>
            <a:spLocks noGrp="1"/>
          </p:cNvSpPr>
          <p:nvPr>
            <p:ph type="sldNum" sz="quarter" idx="10"/>
          </p:nvPr>
        </p:nvSpPr>
        <p:spPr/>
        <p:txBody>
          <a:bodyPr/>
          <a:lstStyle/>
          <a:p>
            <a:fld id="{C2E9398C-38B2-468E-80F2-7AA0747FD25A}" type="slidenum">
              <a:rPr lang="en-US" smtClean="0"/>
              <a:t>12</a:t>
            </a:fld>
            <a:endParaRPr lang="en-US"/>
          </a:p>
        </p:txBody>
      </p:sp>
    </p:spTree>
    <p:extLst>
      <p:ext uri="{BB962C8B-B14F-4D97-AF65-F5344CB8AC3E}">
        <p14:creationId xmlns:p14="http://schemas.microsoft.com/office/powerpoint/2010/main" val="14351822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How the program is informing planning and/or policy?</a:t>
            </a:r>
          </a:p>
          <a:p>
            <a:pPr>
              <a:defRPr/>
            </a:pPr>
            <a:endParaRPr lang="en-US" dirty="0"/>
          </a:p>
          <a:p>
            <a:pPr marL="228600" indent="-228600">
              <a:buFontTx/>
              <a:buAutoNum type="arabicParenR"/>
              <a:defRPr/>
            </a:pPr>
            <a:r>
              <a:rPr lang="en-US" dirty="0"/>
              <a:t>Information gained from this program is being used to adjust projected water savings from this demand strategy in the IWRP</a:t>
            </a:r>
          </a:p>
          <a:p>
            <a:pPr marL="0" indent="0">
              <a:buFontTx/>
              <a:buNone/>
              <a:defRPr/>
            </a:pPr>
            <a:endParaRPr lang="en-US" dirty="0"/>
          </a:p>
          <a:p>
            <a:pPr>
              <a:defRPr/>
            </a:pPr>
            <a:r>
              <a:rPr lang="en-US" dirty="0"/>
              <a:t>Compliance</a:t>
            </a:r>
            <a:r>
              <a:rPr lang="en-US" baseline="0" dirty="0"/>
              <a:t> (Newer Towers): </a:t>
            </a:r>
          </a:p>
          <a:p>
            <a:pPr marL="0" indent="0">
              <a:buFontTx/>
              <a:buNone/>
              <a:defRPr/>
            </a:pPr>
            <a:r>
              <a:rPr lang="en-US" dirty="0"/>
              <a:t>- There</a:t>
            </a:r>
            <a:r>
              <a:rPr lang="en-US" baseline="0" dirty="0"/>
              <a:t> are about 60% of towers out of compliance  (Only 24/62 are meeting ALL requirements; 27/62 (44%) are at 5.0 cycles or higher)</a:t>
            </a:r>
          </a:p>
          <a:p>
            <a:pPr marL="0" indent="0">
              <a:buFontTx/>
              <a:buNone/>
              <a:defRPr/>
            </a:pPr>
            <a:r>
              <a:rPr lang="en-US" baseline="0" dirty="0"/>
              <a:t>- Average cycles of concentration of those towers is </a:t>
            </a:r>
            <a:r>
              <a:rPr lang="en-US" b="1" baseline="0" dirty="0"/>
              <a:t>3.56</a:t>
            </a:r>
          </a:p>
          <a:p>
            <a:pPr marL="0" indent="0">
              <a:buFontTx/>
              <a:buNone/>
              <a:defRPr/>
            </a:pPr>
            <a:r>
              <a:rPr lang="en-US" b="0" baseline="0" dirty="0"/>
              <a:t>- Average tower size overall is 442 tons, </a:t>
            </a:r>
          </a:p>
          <a:p>
            <a:pPr marL="0" indent="0">
              <a:buFontTx/>
              <a:buNone/>
              <a:defRPr/>
            </a:pPr>
            <a:r>
              <a:rPr lang="en-US" b="0" baseline="0" dirty="0">
                <a:sym typeface="Wingdings" panose="05000000000000000000" pitchFamily="2" charset="2"/>
              </a:rPr>
              <a:t></a:t>
            </a:r>
            <a:r>
              <a:rPr lang="en-US" b="0" baseline="0" dirty="0"/>
              <a:t>Median tower size of post-08 towers is </a:t>
            </a:r>
            <a:r>
              <a:rPr lang="en-US" b="1" baseline="0" dirty="0"/>
              <a:t>449 tons</a:t>
            </a:r>
          </a:p>
          <a:p>
            <a:pPr marL="0" indent="0">
              <a:buFontTx/>
              <a:buNone/>
              <a:defRPr/>
            </a:pPr>
            <a:r>
              <a:rPr lang="en-US" b="1" baseline="0" dirty="0">
                <a:sym typeface="Wingdings" panose="05000000000000000000" pitchFamily="2" charset="2"/>
              </a:rPr>
              <a:t> 19,396.8 GPD (average usage post-08 tower)</a:t>
            </a:r>
            <a:endParaRPr lang="en-US" b="1" baseline="0" dirty="0"/>
          </a:p>
          <a:p>
            <a:pPr marL="0" indent="0">
              <a:buFontTx/>
              <a:buNone/>
              <a:defRPr/>
            </a:pPr>
            <a:r>
              <a:rPr lang="en-US" baseline="0" dirty="0"/>
              <a:t>To go from </a:t>
            </a:r>
            <a:r>
              <a:rPr lang="en-US" b="1" baseline="0" dirty="0"/>
              <a:t>3.56</a:t>
            </a:r>
            <a:r>
              <a:rPr lang="en-US" baseline="0" dirty="0"/>
              <a:t> to the minimum of five cycles of concentration, the water savings would be 6-17%, (11.5% - middle) = about 2,230 GPD / 81,950 GPY</a:t>
            </a:r>
          </a:p>
          <a:p>
            <a:endParaRPr lang="en-US" dirty="0"/>
          </a:p>
        </p:txBody>
      </p:sp>
      <p:sp>
        <p:nvSpPr>
          <p:cNvPr id="4" name="Slide Number Placeholder 3"/>
          <p:cNvSpPr>
            <a:spLocks noGrp="1"/>
          </p:cNvSpPr>
          <p:nvPr>
            <p:ph type="sldNum" sz="quarter" idx="5"/>
          </p:nvPr>
        </p:nvSpPr>
        <p:spPr/>
        <p:txBody>
          <a:bodyPr/>
          <a:lstStyle/>
          <a:p>
            <a:fld id="{9DFB89B5-D186-44ED-9613-302D7DA4EF68}" type="slidenum">
              <a:rPr lang="en-US" smtClean="0"/>
              <a:t>13</a:t>
            </a:fld>
            <a:endParaRPr lang="en-US"/>
          </a:p>
        </p:txBody>
      </p:sp>
    </p:spTree>
    <p:extLst>
      <p:ext uri="{BB962C8B-B14F-4D97-AF65-F5344CB8AC3E}">
        <p14:creationId xmlns:p14="http://schemas.microsoft.com/office/powerpoint/2010/main" val="25145550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dirty="0"/>
              <a:t>As you can see from this table, office buildings has the highest water use from cooling towers. When we began this program, we overlooked a key stakeholder within this sector. Though we sent information to the property we missed the building managers who oversee the operations and maintenance duties for this group of properties. Lately we’ve been making a greater effort to speak to the maintenance groups and reach out to the commercial property management companies in the city.</a:t>
            </a:r>
          </a:p>
        </p:txBody>
      </p:sp>
      <p:sp>
        <p:nvSpPr>
          <p:cNvPr id="4" name="Slide Number Placeholder 3"/>
          <p:cNvSpPr>
            <a:spLocks noGrp="1"/>
          </p:cNvSpPr>
          <p:nvPr>
            <p:ph type="sldNum" sz="quarter" idx="5"/>
          </p:nvPr>
        </p:nvSpPr>
        <p:spPr/>
        <p:txBody>
          <a:bodyPr/>
          <a:lstStyle/>
          <a:p>
            <a:fld id="{9DFB89B5-D186-44ED-9613-302D7DA4EF68}" type="slidenum">
              <a:rPr lang="en-US" smtClean="0"/>
              <a:t>15</a:t>
            </a:fld>
            <a:endParaRPr lang="en-US"/>
          </a:p>
        </p:txBody>
      </p:sp>
    </p:spTree>
    <p:extLst>
      <p:ext uri="{BB962C8B-B14F-4D97-AF65-F5344CB8AC3E}">
        <p14:creationId xmlns:p14="http://schemas.microsoft.com/office/powerpoint/2010/main" val="40668000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ltLang="en-US" dirty="0"/>
              <a:t>These notes are from 2018—</a:t>
            </a:r>
          </a:p>
          <a:p>
            <a:pPr>
              <a:defRPr/>
            </a:pPr>
            <a:endParaRPr lang="en-US" altLang="en-US" dirty="0"/>
          </a:p>
          <a:p>
            <a:pPr>
              <a:defRPr/>
            </a:pPr>
            <a:r>
              <a:rPr lang="en-US" altLang="en-US" dirty="0"/>
              <a:t>*</a:t>
            </a:r>
            <a:r>
              <a:rPr lang="en-US" dirty="0"/>
              <a:t>it was estimated they would save about </a:t>
            </a:r>
            <a:r>
              <a:rPr lang="en-US" b="1" dirty="0"/>
              <a:t>100 million gallons per year (MGY) – enough to serve 1,500 households and save approximately $1.6 million per year in water and wastewater charges</a:t>
            </a:r>
            <a:endParaRPr lang="en-US" altLang="en-US" dirty="0"/>
          </a:p>
          <a:p>
            <a:pPr>
              <a:defRPr/>
            </a:pPr>
            <a:endParaRPr lang="en-US" altLang="en-US" dirty="0"/>
          </a:p>
          <a:p>
            <a:pPr>
              <a:defRPr/>
            </a:pPr>
            <a:endParaRPr lang="en-US" altLang="en-US" dirty="0"/>
          </a:p>
          <a:p>
            <a:endParaRPr lang="en-US" dirty="0"/>
          </a:p>
        </p:txBody>
      </p:sp>
      <p:sp>
        <p:nvSpPr>
          <p:cNvPr id="4" name="Slide Number Placeholder 3"/>
          <p:cNvSpPr>
            <a:spLocks noGrp="1"/>
          </p:cNvSpPr>
          <p:nvPr>
            <p:ph type="sldNum" sz="quarter" idx="5"/>
          </p:nvPr>
        </p:nvSpPr>
        <p:spPr/>
        <p:txBody>
          <a:bodyPr/>
          <a:lstStyle/>
          <a:p>
            <a:fld id="{9DFB89B5-D186-44ED-9613-302D7DA4EF68}" type="slidenum">
              <a:rPr lang="en-US" smtClean="0"/>
              <a:t>16</a:t>
            </a:fld>
            <a:endParaRPr lang="en-US"/>
          </a:p>
        </p:txBody>
      </p:sp>
    </p:spTree>
    <p:extLst>
      <p:ext uri="{BB962C8B-B14F-4D97-AF65-F5344CB8AC3E}">
        <p14:creationId xmlns:p14="http://schemas.microsoft.com/office/powerpoint/2010/main" val="16726684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FB89B5-D186-44ED-9613-302D7DA4EF6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9415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FB89B5-D186-44ED-9613-302D7DA4EF6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569343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ltLang="en-US" dirty="0"/>
              <a:t>These notes are from 2018—</a:t>
            </a:r>
          </a:p>
          <a:p>
            <a:pPr>
              <a:defRPr/>
            </a:pPr>
            <a:endParaRPr lang="en-US" altLang="en-US" dirty="0"/>
          </a:p>
          <a:p>
            <a:pPr marL="228600" indent="-228600">
              <a:buFontTx/>
              <a:buAutoNum type="arabicParenR"/>
              <a:defRPr/>
            </a:pPr>
            <a:r>
              <a:rPr lang="en-US" altLang="en-US" b="1" dirty="0"/>
              <a:t>Commercia</a:t>
            </a:r>
            <a:r>
              <a:rPr lang="en-US" altLang="en-US" dirty="0"/>
              <a:t>l water users use the most AW potable, reducing their water use = A key demand management strategy multiples iterations of our integrated water resources plan – </a:t>
            </a:r>
          </a:p>
          <a:p>
            <a:pPr>
              <a:defRPr/>
            </a:pPr>
            <a:endParaRPr lang="en-US" altLang="en-US" dirty="0"/>
          </a:p>
          <a:p>
            <a:pPr>
              <a:defRPr/>
            </a:pPr>
            <a:r>
              <a:rPr lang="en-US" altLang="en-US" dirty="0"/>
              <a:t>*Out of these motivations, came 2008 code changes setting efficiency and standard requirements for CTs built after Jan 1 2008</a:t>
            </a:r>
          </a:p>
          <a:p>
            <a:pPr>
              <a:defRPr/>
            </a:pPr>
            <a:r>
              <a:rPr lang="en-US" dirty="0"/>
              <a:t>At the time of adoption, it was estimated that the program would save about </a:t>
            </a:r>
            <a:r>
              <a:rPr lang="en-US" b="1" dirty="0"/>
              <a:t>100 million gallons per year (MGY) – enough to serve 1,500 households and save approximately $1.6 million per year in water and wastewater charges. </a:t>
            </a:r>
            <a:r>
              <a:rPr lang="en-US" dirty="0"/>
              <a:t>Additional incentives and requirements to use reclaimed and alternative on-site sources of water could further reduce potable water demand and its associated costs. </a:t>
            </a:r>
            <a:endParaRPr lang="en-US" altLang="en-US" dirty="0"/>
          </a:p>
          <a:p>
            <a:pPr>
              <a:defRPr/>
            </a:pPr>
            <a:endParaRPr lang="en-US" altLang="en-US" dirty="0"/>
          </a:p>
          <a:p>
            <a:pPr>
              <a:defRPr/>
            </a:pPr>
            <a:endParaRPr lang="en-US" alt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FB89B5-D186-44ED-9613-302D7DA4EF6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59723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Fill in the blanks to give background information about program inception.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FB89B5-D186-44ED-9613-302D7DA4EF6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353971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Cooling Tower Participation by Year</a:t>
            </a:r>
          </a:p>
          <a:p>
            <a:endParaRPr lang="en-US" dirty="0"/>
          </a:p>
          <a:p>
            <a:r>
              <a:rPr lang="en-US" dirty="0"/>
              <a:t>                          Inspection        Registration           Total           Response %</a:t>
            </a:r>
          </a:p>
          <a:p>
            <a:r>
              <a:rPr lang="en-US" dirty="0"/>
              <a:t>2016-2017         0                        293                                           68%</a:t>
            </a:r>
          </a:p>
          <a:p>
            <a:r>
              <a:rPr lang="en-US" dirty="0"/>
              <a:t>2018	  203                    14                          217             50%</a:t>
            </a:r>
          </a:p>
          <a:p>
            <a:r>
              <a:rPr lang="en-US" dirty="0"/>
              <a:t>2019                  164                     6                           170             40%</a:t>
            </a:r>
          </a:p>
          <a:p>
            <a:r>
              <a:rPr lang="en-US" dirty="0"/>
              <a:t>2020                  163                     28                         191             44%</a:t>
            </a:r>
          </a:p>
          <a:p>
            <a:r>
              <a:rPr lang="en-US" dirty="0"/>
              <a:t>2021	  283                     25                         308             69%</a:t>
            </a:r>
          </a:p>
          <a:p>
            <a:endParaRPr lang="en-US" dirty="0"/>
          </a:p>
          <a:p>
            <a:r>
              <a:rPr lang="en-US" dirty="0"/>
              <a:t>The participation difference from 2019, the lowest participation year, to 2021 is 138 properties.</a:t>
            </a:r>
          </a:p>
          <a:p>
            <a:pPr marL="171450" indent="-171450">
              <a:buFont typeface="Arial" panose="020B0604020202020204" pitchFamily="34" charset="0"/>
              <a:buChar char="•"/>
            </a:pPr>
            <a:r>
              <a:rPr lang="en-US" dirty="0"/>
              <a:t>There is still about 30% that we have identified as highly likely properties that we have not heard from and cannot determine if they should be in the program or removed from our list.</a:t>
            </a:r>
          </a:p>
          <a:p>
            <a:pPr marL="171450" indent="-171450">
              <a:buFont typeface="Arial" panose="020B0604020202020204" pitchFamily="34" charset="0"/>
              <a:buChar char="•"/>
            </a:pPr>
            <a:r>
              <a:rPr lang="en-US" dirty="0"/>
              <a:t>Should I discuss the “orange” and how for every cooling tower that has left we have one that is coming into the program.</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FB89B5-D186-44ED-9613-302D7DA4EF6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91440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dirty="0"/>
              <a:t>There has been a recent change. Austin Water Conservation has added the requirements directly to the water conservation ordinance.</a:t>
            </a:r>
          </a:p>
          <a:p>
            <a:pPr marL="228600" indent="-228600">
              <a:buFont typeface="+mj-lt"/>
              <a:buAutoNum type="arabicPeriod"/>
            </a:pPr>
            <a:r>
              <a:rPr lang="en-US" dirty="0"/>
              <a:t>This allows for enforcement for not meeting the equipment, efficiency and/or inspection requirements.</a:t>
            </a:r>
          </a:p>
          <a:p>
            <a:pPr marL="171450" indent="-171450">
              <a:buFont typeface="Arial" panose="020B0604020202020204" pitchFamily="34" charset="0"/>
              <a:buChar char="•"/>
            </a:pPr>
            <a:r>
              <a:rPr lang="en-US" dirty="0"/>
              <a:t>The existing requirements came from the City of Austin Plumbing Code and Mechanical Code.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FB89B5-D186-44ED-9613-302D7DA4EF6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56654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FB89B5-D186-44ED-9613-302D7DA4EF6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78404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should build off the previous slide that gives an overview of the cooling tower operations. During that slide I can briefly talk about make-up water and blow down which leads to CoC as the water is dumped to lower the solids.</a:t>
            </a:r>
          </a:p>
          <a:p>
            <a:pPr marL="228600" indent="-228600">
              <a:buFont typeface="+mj-lt"/>
              <a:buAutoNum type="arabicPeriod"/>
            </a:pPr>
            <a:r>
              <a:rPr lang="en-US" dirty="0"/>
              <a:t>According to the US Department of Energy, when a “cooling tower is operated at a CoC of 3, 33% of cooling tower make-up is wasted as blow-down”</a:t>
            </a:r>
          </a:p>
          <a:p>
            <a:pPr marL="228600" indent="-228600">
              <a:buFont typeface="+mj-lt"/>
              <a:buAutoNum type="arabicPeriod"/>
            </a:pPr>
            <a:r>
              <a:rPr lang="en-US" dirty="0"/>
              <a:t>There is a stick (the enforcement side of the program) and the carrot (the actual and potential water and money savings from the program).</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FB89B5-D186-44ED-9613-302D7DA4EF6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742540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FB89B5-D186-44ED-9613-302D7DA4EF6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568966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jpe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5C16678-14DC-4AC4-A56C-AA9C4F2CB44E}"/>
              </a:ext>
            </a:extLst>
          </p:cNvPr>
          <p:cNvSpPr/>
          <p:nvPr userDrawn="1"/>
        </p:nvSpPr>
        <p:spPr>
          <a:xfrm>
            <a:off x="7450566" y="0"/>
            <a:ext cx="4754880" cy="6858000"/>
          </a:xfrm>
          <a:prstGeom prst="rect">
            <a:avLst/>
          </a:prstGeom>
          <a:solidFill>
            <a:srgbClr val="2AACE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4">
            <a:extLst>
              <a:ext uri="{FF2B5EF4-FFF2-40B4-BE49-F238E27FC236}">
                <a16:creationId xmlns:a16="http://schemas.microsoft.com/office/drawing/2014/main" id="{097E6DBA-6A5D-411B-95BD-14ABBAE5F0E3}"/>
              </a:ext>
            </a:extLst>
          </p:cNvPr>
          <p:cNvSpPr>
            <a:spLocks noGrp="1"/>
          </p:cNvSpPr>
          <p:nvPr>
            <p:ph type="body" sz="quarter" idx="15" hasCustomPrompt="1"/>
          </p:nvPr>
        </p:nvSpPr>
        <p:spPr>
          <a:xfrm>
            <a:off x="7924800" y="457200"/>
            <a:ext cx="3899914" cy="2036803"/>
          </a:xfrm>
        </p:spPr>
        <p:txBody>
          <a:bodyPr wrap="square" lIns="0" tIns="0" rIns="0" bIns="0" anchor="t">
            <a:normAutofit/>
          </a:bodyPr>
          <a:lstStyle>
            <a:lvl1pPr marL="0" indent="0" algn="r">
              <a:spcBef>
                <a:spcPts val="0"/>
              </a:spcBef>
              <a:buNone/>
              <a:defRPr sz="6600" b="1">
                <a:solidFill>
                  <a:schemeClr val="bg1"/>
                </a:solidFill>
              </a:defRPr>
            </a:lvl1pPr>
          </a:lstStyle>
          <a:p>
            <a:pPr lvl="0"/>
            <a:r>
              <a:rPr lang="en-US" dirty="0"/>
              <a:t>TITLE</a:t>
            </a:r>
          </a:p>
        </p:txBody>
      </p:sp>
      <p:pic>
        <p:nvPicPr>
          <p:cNvPr id="4" name="Picture 3">
            <a:extLst>
              <a:ext uri="{FF2B5EF4-FFF2-40B4-BE49-F238E27FC236}">
                <a16:creationId xmlns:a16="http://schemas.microsoft.com/office/drawing/2014/main" id="{4EEAAFB6-C436-4E4D-8677-B1875FD2D14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450566" y="4572000"/>
            <a:ext cx="3200399" cy="1600200"/>
          </a:xfrm>
          <a:prstGeom prst="rect">
            <a:avLst/>
          </a:prstGeom>
        </p:spPr>
      </p:pic>
      <p:sp>
        <p:nvSpPr>
          <p:cNvPr id="6" name="Text Placeholder 4">
            <a:extLst>
              <a:ext uri="{FF2B5EF4-FFF2-40B4-BE49-F238E27FC236}">
                <a16:creationId xmlns:a16="http://schemas.microsoft.com/office/drawing/2014/main" id="{558F98BC-BD30-4867-8F68-F1B515DF0796}"/>
              </a:ext>
            </a:extLst>
          </p:cNvPr>
          <p:cNvSpPr>
            <a:spLocks noGrp="1"/>
          </p:cNvSpPr>
          <p:nvPr>
            <p:ph type="body" sz="quarter" idx="16" hasCustomPrompt="1"/>
          </p:nvPr>
        </p:nvSpPr>
        <p:spPr>
          <a:xfrm>
            <a:off x="7823276" y="6213635"/>
            <a:ext cx="3017520" cy="276999"/>
          </a:xfrm>
        </p:spPr>
        <p:txBody>
          <a:bodyPr lIns="0" tIns="0" rIns="0" bIns="0">
            <a:noAutofit/>
          </a:bodyPr>
          <a:lstStyle>
            <a:lvl1pPr marL="0" indent="0" algn="l">
              <a:spcAft>
                <a:spcPts val="0"/>
              </a:spcAft>
              <a:buNone/>
              <a:defRPr sz="1800" b="0">
                <a:solidFill>
                  <a:schemeClr val="bg1"/>
                </a:solidFill>
              </a:defRPr>
            </a:lvl1pPr>
          </a:lstStyle>
          <a:p>
            <a:pPr lvl="0"/>
            <a:r>
              <a:rPr lang="en-US" dirty="0"/>
              <a:t>Date</a:t>
            </a:r>
          </a:p>
        </p:txBody>
      </p:sp>
      <p:pic>
        <p:nvPicPr>
          <p:cNvPr id="9" name="Picture 8">
            <a:extLst>
              <a:ext uri="{FF2B5EF4-FFF2-40B4-BE49-F238E27FC236}">
                <a16:creationId xmlns:a16="http://schemas.microsoft.com/office/drawing/2014/main" id="{A3FC1BF5-1290-4A77-B01B-01A2160A18D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830598" y="5074555"/>
            <a:ext cx="869577" cy="869577"/>
          </a:xfrm>
          <a:prstGeom prst="rect">
            <a:avLst/>
          </a:prstGeom>
        </p:spPr>
      </p:pic>
      <p:sp>
        <p:nvSpPr>
          <p:cNvPr id="10" name="Text Placeholder 4">
            <a:extLst>
              <a:ext uri="{FF2B5EF4-FFF2-40B4-BE49-F238E27FC236}">
                <a16:creationId xmlns:a16="http://schemas.microsoft.com/office/drawing/2014/main" id="{C6F639E7-F1E2-47C8-81F2-02129248DA23}"/>
              </a:ext>
            </a:extLst>
          </p:cNvPr>
          <p:cNvSpPr>
            <a:spLocks noGrp="1"/>
          </p:cNvSpPr>
          <p:nvPr>
            <p:ph type="body" sz="quarter" idx="17" hasCustomPrompt="1"/>
          </p:nvPr>
        </p:nvSpPr>
        <p:spPr>
          <a:xfrm>
            <a:off x="8001000" y="4022187"/>
            <a:ext cx="3823714" cy="276999"/>
          </a:xfrm>
        </p:spPr>
        <p:txBody>
          <a:bodyPr lIns="0" tIns="0" rIns="0" bIns="0">
            <a:normAutofit/>
          </a:bodyPr>
          <a:lstStyle>
            <a:lvl1pPr marL="0" indent="0" algn="r">
              <a:spcAft>
                <a:spcPts val="0"/>
              </a:spcAft>
              <a:buNone/>
              <a:defRPr sz="1800" b="1">
                <a:solidFill>
                  <a:schemeClr val="bg1"/>
                </a:solidFill>
              </a:defRPr>
            </a:lvl1pPr>
          </a:lstStyle>
          <a:p>
            <a:pPr lvl="0"/>
            <a:r>
              <a:rPr lang="en-US" dirty="0"/>
              <a:t>Presenter</a:t>
            </a:r>
          </a:p>
        </p:txBody>
      </p:sp>
    </p:spTree>
    <p:extLst>
      <p:ext uri="{BB962C8B-B14F-4D97-AF65-F5344CB8AC3E}">
        <p14:creationId xmlns:p14="http://schemas.microsoft.com/office/powerpoint/2010/main" val="7984274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7C1E9A7-69A2-4D86-9ED8-2BA2F125CB7F}"/>
              </a:ext>
            </a:extLst>
          </p:cNvPr>
          <p:cNvSpPr>
            <a:spLocks noGrp="1"/>
          </p:cNvSpPr>
          <p:nvPr>
            <p:ph type="sldNum" sz="quarter" idx="10"/>
          </p:nvPr>
        </p:nvSpPr>
        <p:spPr/>
        <p:txBody>
          <a:bodyPr/>
          <a:lstStyle/>
          <a:p>
            <a:fld id="{0A91D960-F453-4381-8F8D-66C707B54401}" type="slidenum">
              <a:rPr lang="en-US" smtClean="0"/>
              <a:pPr/>
              <a:t>‹#›</a:t>
            </a:fld>
            <a:endParaRPr lang="en-US" dirty="0"/>
          </a:p>
        </p:txBody>
      </p:sp>
      <p:sp>
        <p:nvSpPr>
          <p:cNvPr id="4" name="TextBox 3">
            <a:extLst>
              <a:ext uri="{FF2B5EF4-FFF2-40B4-BE49-F238E27FC236}">
                <a16:creationId xmlns:a16="http://schemas.microsoft.com/office/drawing/2014/main" id="{3DC05454-BAC3-48C8-86E5-6AB3B8162284}"/>
              </a:ext>
            </a:extLst>
          </p:cNvPr>
          <p:cNvSpPr txBox="1"/>
          <p:nvPr userDrawn="1"/>
        </p:nvSpPr>
        <p:spPr>
          <a:xfrm>
            <a:off x="571500" y="6176932"/>
            <a:ext cx="11010900" cy="400110"/>
          </a:xfrm>
          <a:prstGeom prst="rect">
            <a:avLst/>
          </a:prstGeom>
          <a:noFill/>
        </p:spPr>
        <p:txBody>
          <a:bodyPr wrap="square">
            <a:spAutoFit/>
          </a:bodyPr>
          <a:lstStyle/>
          <a:p>
            <a:pPr algn="ctr"/>
            <a:r>
              <a:rPr lang="en-US" sz="2000" b="0" spc="300" dirty="0">
                <a:solidFill>
                  <a:srgbClr val="2AACE3"/>
                </a:solidFill>
                <a:latin typeface="+mn-lt"/>
              </a:rPr>
              <a:t>COOLING TOWER EFFICIENCY PROGRAM OVERVIEW</a:t>
            </a:r>
          </a:p>
        </p:txBody>
      </p:sp>
    </p:spTree>
    <p:extLst>
      <p:ext uri="{BB962C8B-B14F-4D97-AF65-F5344CB8AC3E}">
        <p14:creationId xmlns:p14="http://schemas.microsoft.com/office/powerpoint/2010/main" val="10818775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0"/>
            <a:ext cx="7010400"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5" name="Rectangle 4">
            <a:extLst>
              <a:ext uri="{FF2B5EF4-FFF2-40B4-BE49-F238E27FC236}">
                <a16:creationId xmlns:a16="http://schemas.microsoft.com/office/drawing/2014/main" id="{267A958D-4C87-4642-80CA-58D0F75B9CFC}"/>
              </a:ext>
            </a:extLst>
          </p:cNvPr>
          <p:cNvSpPr/>
          <p:nvPr userDrawn="1"/>
        </p:nvSpPr>
        <p:spPr>
          <a:xfrm>
            <a:off x="7010400" y="0"/>
            <a:ext cx="5181600" cy="6858000"/>
          </a:xfrm>
          <a:prstGeom prst="rect">
            <a:avLst/>
          </a:prstGeom>
          <a:solidFill>
            <a:srgbClr val="2AACE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848600" y="762000"/>
            <a:ext cx="3657600" cy="2667000"/>
          </a:xfrm>
        </p:spPr>
        <p:txBody>
          <a:bodyPr anchor="t">
            <a:noAutofit/>
          </a:bodyPr>
          <a:lstStyle>
            <a:lvl1pPr>
              <a:defRPr sz="4800">
                <a:solidFill>
                  <a:schemeClr val="bg1"/>
                </a:solidFill>
              </a:defRPr>
            </a:lvl1pPr>
          </a:lstStyle>
          <a:p>
            <a:r>
              <a:rPr lang="en-US" dirty="0"/>
              <a:t>Click to edit Master title style</a:t>
            </a:r>
          </a:p>
        </p:txBody>
      </p:sp>
      <p:sp>
        <p:nvSpPr>
          <p:cNvPr id="4" name="Text Placeholder 3"/>
          <p:cNvSpPr>
            <a:spLocks noGrp="1"/>
          </p:cNvSpPr>
          <p:nvPr>
            <p:ph type="body" sz="half" idx="2" hasCustomPrompt="1"/>
          </p:nvPr>
        </p:nvSpPr>
        <p:spPr>
          <a:xfrm>
            <a:off x="7848600" y="3962400"/>
            <a:ext cx="3657600" cy="1458218"/>
          </a:xfrm>
        </p:spPr>
        <p:txBody>
          <a:bodyPr>
            <a:noAutofit/>
          </a:bodyPr>
          <a:lstStyle>
            <a:lvl1pPr marL="0" indent="0">
              <a:lnSpc>
                <a:spcPct val="100000"/>
              </a:lnSpc>
              <a:buNone/>
              <a:defRPr sz="32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pic>
        <p:nvPicPr>
          <p:cNvPr id="6" name="Picture 5">
            <a:extLst>
              <a:ext uri="{FF2B5EF4-FFF2-40B4-BE49-F238E27FC236}">
                <a16:creationId xmlns:a16="http://schemas.microsoft.com/office/drawing/2014/main" id="{AFAB256E-8825-4F2A-99DF-F9976CE4975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972800" y="6019800"/>
            <a:ext cx="640080" cy="640080"/>
          </a:xfrm>
          <a:prstGeom prst="rect">
            <a:avLst/>
          </a:prstGeom>
        </p:spPr>
      </p:pic>
    </p:spTree>
    <p:extLst>
      <p:ext uri="{BB962C8B-B14F-4D97-AF65-F5344CB8AC3E}">
        <p14:creationId xmlns:p14="http://schemas.microsoft.com/office/powerpoint/2010/main" val="35588185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0"/>
            <a:ext cx="7010400"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5" name="Rectangle 4">
            <a:extLst>
              <a:ext uri="{FF2B5EF4-FFF2-40B4-BE49-F238E27FC236}">
                <a16:creationId xmlns:a16="http://schemas.microsoft.com/office/drawing/2014/main" id="{267A958D-4C87-4642-80CA-58D0F75B9CFC}"/>
              </a:ext>
            </a:extLst>
          </p:cNvPr>
          <p:cNvSpPr/>
          <p:nvPr userDrawn="1"/>
        </p:nvSpPr>
        <p:spPr>
          <a:xfrm>
            <a:off x="7010400" y="0"/>
            <a:ext cx="5181600" cy="6858000"/>
          </a:xfrm>
          <a:prstGeom prst="rect">
            <a:avLst/>
          </a:prstGeom>
          <a:solidFill>
            <a:srgbClr val="2AACE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09600" y="762000"/>
            <a:ext cx="3657600" cy="2667000"/>
          </a:xfrm>
        </p:spPr>
        <p:txBody>
          <a:bodyPr anchor="t">
            <a:noAutofit/>
          </a:bodyPr>
          <a:lstStyle>
            <a:lvl1pPr>
              <a:defRPr sz="4800">
                <a:solidFill>
                  <a:schemeClr val="bg1"/>
                </a:solidFill>
              </a:defRPr>
            </a:lvl1pPr>
          </a:lstStyle>
          <a:p>
            <a:r>
              <a:rPr lang="en-US" dirty="0"/>
              <a:t>Click to edit Master title style</a:t>
            </a:r>
          </a:p>
        </p:txBody>
      </p:sp>
      <p:sp>
        <p:nvSpPr>
          <p:cNvPr id="4" name="Text Placeholder 3"/>
          <p:cNvSpPr>
            <a:spLocks noGrp="1"/>
          </p:cNvSpPr>
          <p:nvPr>
            <p:ph type="body" sz="half" idx="2" hasCustomPrompt="1"/>
          </p:nvPr>
        </p:nvSpPr>
        <p:spPr>
          <a:xfrm>
            <a:off x="7848600" y="762000"/>
            <a:ext cx="3657600" cy="4658618"/>
          </a:xfrm>
        </p:spPr>
        <p:txBody>
          <a:bodyPr>
            <a:noAutofit/>
          </a:bodyPr>
          <a:lstStyle>
            <a:lvl1pPr marL="0" indent="0">
              <a:lnSpc>
                <a:spcPct val="100000"/>
              </a:lnSpc>
              <a:buNone/>
              <a:defRPr sz="32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pic>
        <p:nvPicPr>
          <p:cNvPr id="6" name="Picture 5">
            <a:extLst>
              <a:ext uri="{FF2B5EF4-FFF2-40B4-BE49-F238E27FC236}">
                <a16:creationId xmlns:a16="http://schemas.microsoft.com/office/drawing/2014/main" id="{B5198146-D852-4274-A519-74ABC16B746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972800" y="6019800"/>
            <a:ext cx="640080" cy="640080"/>
          </a:xfrm>
          <a:prstGeom prst="rect">
            <a:avLst/>
          </a:prstGeom>
        </p:spPr>
      </p:pic>
    </p:spTree>
    <p:extLst>
      <p:ext uri="{BB962C8B-B14F-4D97-AF65-F5344CB8AC3E}">
        <p14:creationId xmlns:p14="http://schemas.microsoft.com/office/powerpoint/2010/main" val="14001950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486400" y="685800"/>
            <a:ext cx="6095998" cy="5105400"/>
          </a:xfrm>
        </p:spPr>
        <p:txBody>
          <a:bodyPr/>
          <a:lstStyle>
            <a:lvl1pPr>
              <a:lnSpc>
                <a:spcPct val="100000"/>
              </a:lnSpc>
              <a:defRPr sz="3200"/>
            </a:lvl1pPr>
            <a:lvl2pPr>
              <a:lnSpc>
                <a:spcPct val="100000"/>
              </a:lnSpc>
              <a:defRPr sz="2800"/>
            </a:lvl2pPr>
            <a:lvl3pPr>
              <a:lnSpc>
                <a:spcPct val="100000"/>
              </a:lnSpc>
              <a:defRPr sz="2400"/>
            </a:lvl3pPr>
            <a:lvl4pPr>
              <a:lnSpc>
                <a:spcPct val="100000"/>
              </a:lnSpc>
              <a:defRPr sz="2000"/>
            </a:lvl4pPr>
            <a:lvl5pPr>
              <a:lnSpc>
                <a:spcPct val="100000"/>
              </a:lnSpc>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a:extLst>
              <a:ext uri="{FF2B5EF4-FFF2-40B4-BE49-F238E27FC236}">
                <a16:creationId xmlns:a16="http://schemas.microsoft.com/office/drawing/2014/main" id="{41385BBB-B734-4286-BF67-C826CEB191F0}"/>
              </a:ext>
            </a:extLst>
          </p:cNvPr>
          <p:cNvSpPr/>
          <p:nvPr userDrawn="1"/>
        </p:nvSpPr>
        <p:spPr>
          <a:xfrm>
            <a:off x="-15997" y="0"/>
            <a:ext cx="5181600" cy="6858000"/>
          </a:xfrm>
          <a:prstGeom prst="rect">
            <a:avLst/>
          </a:prstGeom>
          <a:solidFill>
            <a:srgbClr val="2AACE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323119EB-20F1-4F07-B25D-67595870A4CD}"/>
              </a:ext>
            </a:extLst>
          </p:cNvPr>
          <p:cNvSpPr>
            <a:spLocks noGrp="1"/>
          </p:cNvSpPr>
          <p:nvPr>
            <p:ph type="title"/>
          </p:nvPr>
        </p:nvSpPr>
        <p:spPr>
          <a:xfrm>
            <a:off x="457200" y="762000"/>
            <a:ext cx="4267200" cy="5029200"/>
          </a:xfrm>
        </p:spPr>
        <p:txBody>
          <a:bodyPr anchor="t">
            <a:normAutofit/>
          </a:bodyPr>
          <a:lstStyle>
            <a:lvl1pPr>
              <a:defRPr sz="60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806867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5C16678-14DC-4AC4-A56C-AA9C4F2CB44E}"/>
              </a:ext>
            </a:extLst>
          </p:cNvPr>
          <p:cNvSpPr/>
          <p:nvPr userDrawn="1"/>
        </p:nvSpPr>
        <p:spPr>
          <a:xfrm>
            <a:off x="7450566" y="0"/>
            <a:ext cx="4754880" cy="6858000"/>
          </a:xfrm>
          <a:prstGeom prst="rect">
            <a:avLst/>
          </a:prstGeom>
          <a:solidFill>
            <a:srgbClr val="2AACE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4">
            <a:extLst>
              <a:ext uri="{FF2B5EF4-FFF2-40B4-BE49-F238E27FC236}">
                <a16:creationId xmlns:a16="http://schemas.microsoft.com/office/drawing/2014/main" id="{097E6DBA-6A5D-411B-95BD-14ABBAE5F0E3}"/>
              </a:ext>
            </a:extLst>
          </p:cNvPr>
          <p:cNvSpPr>
            <a:spLocks noGrp="1"/>
          </p:cNvSpPr>
          <p:nvPr>
            <p:ph type="body" sz="quarter" idx="15" hasCustomPrompt="1"/>
          </p:nvPr>
        </p:nvSpPr>
        <p:spPr>
          <a:xfrm>
            <a:off x="7924800" y="457200"/>
            <a:ext cx="3899914" cy="2036803"/>
          </a:xfrm>
        </p:spPr>
        <p:txBody>
          <a:bodyPr wrap="square" lIns="0" tIns="0" rIns="0" bIns="0" anchor="t">
            <a:normAutofit/>
          </a:bodyPr>
          <a:lstStyle>
            <a:lvl1pPr marL="0" indent="0" algn="r">
              <a:spcBef>
                <a:spcPts val="0"/>
              </a:spcBef>
              <a:buNone/>
              <a:defRPr sz="6600" b="1">
                <a:solidFill>
                  <a:schemeClr val="bg1"/>
                </a:solidFill>
              </a:defRPr>
            </a:lvl1pPr>
          </a:lstStyle>
          <a:p>
            <a:pPr lvl="0"/>
            <a:r>
              <a:rPr lang="en-US" dirty="0"/>
              <a:t>TITLE</a:t>
            </a:r>
          </a:p>
        </p:txBody>
      </p:sp>
      <p:pic>
        <p:nvPicPr>
          <p:cNvPr id="4" name="Picture 3">
            <a:extLst>
              <a:ext uri="{FF2B5EF4-FFF2-40B4-BE49-F238E27FC236}">
                <a16:creationId xmlns:a16="http://schemas.microsoft.com/office/drawing/2014/main" id="{4EEAAFB6-C436-4E4D-8677-B1875FD2D14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450566" y="4572000"/>
            <a:ext cx="3200399" cy="1600200"/>
          </a:xfrm>
          <a:prstGeom prst="rect">
            <a:avLst/>
          </a:prstGeom>
        </p:spPr>
      </p:pic>
      <p:sp>
        <p:nvSpPr>
          <p:cNvPr id="6" name="Text Placeholder 4">
            <a:extLst>
              <a:ext uri="{FF2B5EF4-FFF2-40B4-BE49-F238E27FC236}">
                <a16:creationId xmlns:a16="http://schemas.microsoft.com/office/drawing/2014/main" id="{558F98BC-BD30-4867-8F68-F1B515DF0796}"/>
              </a:ext>
            </a:extLst>
          </p:cNvPr>
          <p:cNvSpPr>
            <a:spLocks noGrp="1"/>
          </p:cNvSpPr>
          <p:nvPr>
            <p:ph type="body" sz="quarter" idx="16" hasCustomPrompt="1"/>
          </p:nvPr>
        </p:nvSpPr>
        <p:spPr>
          <a:xfrm>
            <a:off x="7823276" y="6213635"/>
            <a:ext cx="3017520" cy="276999"/>
          </a:xfrm>
        </p:spPr>
        <p:txBody>
          <a:bodyPr lIns="0" tIns="0" rIns="0" bIns="0">
            <a:noAutofit/>
          </a:bodyPr>
          <a:lstStyle>
            <a:lvl1pPr marL="0" indent="0" algn="l">
              <a:spcAft>
                <a:spcPts val="0"/>
              </a:spcAft>
              <a:buNone/>
              <a:defRPr sz="1800" b="0">
                <a:solidFill>
                  <a:schemeClr val="bg1"/>
                </a:solidFill>
              </a:defRPr>
            </a:lvl1pPr>
          </a:lstStyle>
          <a:p>
            <a:pPr lvl="0"/>
            <a:r>
              <a:rPr lang="en-US" dirty="0"/>
              <a:t>Date</a:t>
            </a:r>
          </a:p>
        </p:txBody>
      </p:sp>
      <p:pic>
        <p:nvPicPr>
          <p:cNvPr id="9" name="Picture 8">
            <a:extLst>
              <a:ext uri="{FF2B5EF4-FFF2-40B4-BE49-F238E27FC236}">
                <a16:creationId xmlns:a16="http://schemas.microsoft.com/office/drawing/2014/main" id="{A3FC1BF5-1290-4A77-B01B-01A2160A18D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830598" y="5074555"/>
            <a:ext cx="869577" cy="869577"/>
          </a:xfrm>
          <a:prstGeom prst="rect">
            <a:avLst/>
          </a:prstGeom>
        </p:spPr>
      </p:pic>
      <p:sp>
        <p:nvSpPr>
          <p:cNvPr id="10" name="Text Placeholder 4">
            <a:extLst>
              <a:ext uri="{FF2B5EF4-FFF2-40B4-BE49-F238E27FC236}">
                <a16:creationId xmlns:a16="http://schemas.microsoft.com/office/drawing/2014/main" id="{C6F639E7-F1E2-47C8-81F2-02129248DA23}"/>
              </a:ext>
            </a:extLst>
          </p:cNvPr>
          <p:cNvSpPr>
            <a:spLocks noGrp="1"/>
          </p:cNvSpPr>
          <p:nvPr>
            <p:ph type="body" sz="quarter" idx="17" hasCustomPrompt="1"/>
          </p:nvPr>
        </p:nvSpPr>
        <p:spPr>
          <a:xfrm>
            <a:off x="8001000" y="4022187"/>
            <a:ext cx="3823714" cy="276999"/>
          </a:xfrm>
        </p:spPr>
        <p:txBody>
          <a:bodyPr lIns="0" tIns="0" rIns="0" bIns="0">
            <a:normAutofit/>
          </a:bodyPr>
          <a:lstStyle>
            <a:lvl1pPr marL="0" indent="0" algn="r">
              <a:spcAft>
                <a:spcPts val="0"/>
              </a:spcAft>
              <a:buNone/>
              <a:defRPr sz="1800" b="1">
                <a:solidFill>
                  <a:schemeClr val="bg1"/>
                </a:solidFill>
              </a:defRPr>
            </a:lvl1pPr>
          </a:lstStyle>
          <a:p>
            <a:pPr lvl="0"/>
            <a:r>
              <a:rPr lang="en-US" dirty="0"/>
              <a:t>Presenter</a:t>
            </a:r>
          </a:p>
        </p:txBody>
      </p:sp>
    </p:spTree>
    <p:extLst>
      <p:ext uri="{BB962C8B-B14F-4D97-AF65-F5344CB8AC3E}">
        <p14:creationId xmlns:p14="http://schemas.microsoft.com/office/powerpoint/2010/main" val="25238847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074F299-2549-4891-A891-B7E6DF6F17D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15625"/>
          <a:stretch/>
        </p:blipFill>
        <p:spPr>
          <a:xfrm>
            <a:off x="0" y="0"/>
            <a:ext cx="12192000" cy="6858000"/>
          </a:xfrm>
          <a:prstGeom prst="rect">
            <a:avLst/>
          </a:prstGeom>
        </p:spPr>
      </p:pic>
      <p:sp>
        <p:nvSpPr>
          <p:cNvPr id="5" name="Rectangle 4">
            <a:extLst>
              <a:ext uri="{FF2B5EF4-FFF2-40B4-BE49-F238E27FC236}">
                <a16:creationId xmlns:a16="http://schemas.microsoft.com/office/drawing/2014/main" id="{25C16678-14DC-4AC4-A56C-AA9C4F2CB44E}"/>
              </a:ext>
            </a:extLst>
          </p:cNvPr>
          <p:cNvSpPr/>
          <p:nvPr userDrawn="1"/>
        </p:nvSpPr>
        <p:spPr>
          <a:xfrm>
            <a:off x="0" y="3505200"/>
            <a:ext cx="12205447" cy="2011680"/>
          </a:xfrm>
          <a:prstGeom prst="rect">
            <a:avLst/>
          </a:prstGeom>
          <a:solidFill>
            <a:srgbClr val="2AACE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dirty="0"/>
          </a:p>
        </p:txBody>
      </p:sp>
      <p:sp>
        <p:nvSpPr>
          <p:cNvPr id="3" name="Text Placeholder 4">
            <a:extLst>
              <a:ext uri="{FF2B5EF4-FFF2-40B4-BE49-F238E27FC236}">
                <a16:creationId xmlns:a16="http://schemas.microsoft.com/office/drawing/2014/main" id="{097E6DBA-6A5D-411B-95BD-14ABBAE5F0E3}"/>
              </a:ext>
            </a:extLst>
          </p:cNvPr>
          <p:cNvSpPr>
            <a:spLocks noGrp="1"/>
          </p:cNvSpPr>
          <p:nvPr>
            <p:ph type="body" sz="quarter" idx="15" hasCustomPrompt="1"/>
          </p:nvPr>
        </p:nvSpPr>
        <p:spPr>
          <a:xfrm>
            <a:off x="0" y="3886200"/>
            <a:ext cx="12192000" cy="1015663"/>
          </a:xfrm>
        </p:spPr>
        <p:txBody>
          <a:bodyPr wrap="square" lIns="0" tIns="0" rIns="0" bIns="0">
            <a:normAutofit/>
          </a:bodyPr>
          <a:lstStyle>
            <a:lvl1pPr marL="0" indent="0" algn="ctr">
              <a:buNone/>
              <a:defRPr sz="6600" b="1">
                <a:solidFill>
                  <a:schemeClr val="bg1"/>
                </a:solidFill>
                <a:latin typeface="Arial Narrow" panose="020B0606020202030204" pitchFamily="34" charset="0"/>
              </a:defRPr>
            </a:lvl1pPr>
          </a:lstStyle>
          <a:p>
            <a:pPr lvl="0"/>
            <a:r>
              <a:rPr lang="en-US" dirty="0"/>
              <a:t>PRESENTATION TITLE</a:t>
            </a:r>
          </a:p>
        </p:txBody>
      </p:sp>
      <p:sp>
        <p:nvSpPr>
          <p:cNvPr id="7" name="Text Placeholder 4">
            <a:extLst>
              <a:ext uri="{FF2B5EF4-FFF2-40B4-BE49-F238E27FC236}">
                <a16:creationId xmlns:a16="http://schemas.microsoft.com/office/drawing/2014/main" id="{9BFB4D83-9BC8-49B4-8B61-35FBCD6E6906}"/>
              </a:ext>
            </a:extLst>
          </p:cNvPr>
          <p:cNvSpPr>
            <a:spLocks noGrp="1"/>
          </p:cNvSpPr>
          <p:nvPr>
            <p:ph type="body" sz="quarter" idx="17" hasCustomPrompt="1"/>
          </p:nvPr>
        </p:nvSpPr>
        <p:spPr>
          <a:xfrm>
            <a:off x="-13447" y="4953000"/>
            <a:ext cx="12218894" cy="369332"/>
          </a:xfrm>
        </p:spPr>
        <p:txBody>
          <a:bodyPr wrap="square" lIns="0" tIns="0" rIns="0" bIns="0">
            <a:spAutoFit/>
          </a:bodyPr>
          <a:lstStyle>
            <a:lvl1pPr marL="0" indent="0" algn="ctr">
              <a:buNone/>
              <a:defRPr sz="2400" b="0">
                <a:solidFill>
                  <a:schemeClr val="bg1"/>
                </a:solidFill>
              </a:defRPr>
            </a:lvl1pPr>
          </a:lstStyle>
          <a:p>
            <a:pPr lvl="0"/>
            <a:r>
              <a:rPr lang="en-US" dirty="0"/>
              <a:t>Presenter  |  Date</a:t>
            </a:r>
          </a:p>
        </p:txBody>
      </p:sp>
      <p:pic>
        <p:nvPicPr>
          <p:cNvPr id="10" name="Picture 9">
            <a:extLst>
              <a:ext uri="{FF2B5EF4-FFF2-40B4-BE49-F238E27FC236}">
                <a16:creationId xmlns:a16="http://schemas.microsoft.com/office/drawing/2014/main" id="{20F31C67-A89C-4AD6-A209-E77D258CB39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210800" y="5992837"/>
            <a:ext cx="640080" cy="640080"/>
          </a:xfrm>
          <a:prstGeom prst="rect">
            <a:avLst/>
          </a:prstGeom>
        </p:spPr>
      </p:pic>
      <p:pic>
        <p:nvPicPr>
          <p:cNvPr id="14" name="Picture 13">
            <a:extLst>
              <a:ext uri="{FF2B5EF4-FFF2-40B4-BE49-F238E27FC236}">
                <a16:creationId xmlns:a16="http://schemas.microsoft.com/office/drawing/2014/main" id="{CBC4C44C-04F0-490C-A966-A5BD3BCB505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972800" y="6019800"/>
            <a:ext cx="640080" cy="640080"/>
          </a:xfrm>
          <a:prstGeom prst="rect">
            <a:avLst/>
          </a:prstGeom>
        </p:spPr>
      </p:pic>
    </p:spTree>
    <p:extLst>
      <p:ext uri="{BB962C8B-B14F-4D97-AF65-F5344CB8AC3E}">
        <p14:creationId xmlns:p14="http://schemas.microsoft.com/office/powerpoint/2010/main" val="9634190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Titl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9E4C7F7-D755-4F17-AF5A-CF3ED1D6ED0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10" t="8444" r="-110" b="16639"/>
          <a:stretch/>
        </p:blipFill>
        <p:spPr>
          <a:xfrm>
            <a:off x="-1" y="1"/>
            <a:ext cx="12205447" cy="6858000"/>
          </a:xfrm>
          <a:prstGeom prst="rect">
            <a:avLst/>
          </a:prstGeom>
        </p:spPr>
      </p:pic>
      <p:sp>
        <p:nvSpPr>
          <p:cNvPr id="5" name="Rectangle 4">
            <a:extLst>
              <a:ext uri="{FF2B5EF4-FFF2-40B4-BE49-F238E27FC236}">
                <a16:creationId xmlns:a16="http://schemas.microsoft.com/office/drawing/2014/main" id="{25C16678-14DC-4AC4-A56C-AA9C4F2CB44E}"/>
              </a:ext>
            </a:extLst>
          </p:cNvPr>
          <p:cNvSpPr/>
          <p:nvPr userDrawn="1"/>
        </p:nvSpPr>
        <p:spPr>
          <a:xfrm>
            <a:off x="0" y="0"/>
            <a:ext cx="12205447" cy="2011680"/>
          </a:xfrm>
          <a:prstGeom prst="rect">
            <a:avLst/>
          </a:prstGeom>
          <a:solidFill>
            <a:srgbClr val="2AACE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dirty="0"/>
          </a:p>
        </p:txBody>
      </p:sp>
      <p:sp>
        <p:nvSpPr>
          <p:cNvPr id="3" name="Text Placeholder 4">
            <a:extLst>
              <a:ext uri="{FF2B5EF4-FFF2-40B4-BE49-F238E27FC236}">
                <a16:creationId xmlns:a16="http://schemas.microsoft.com/office/drawing/2014/main" id="{097E6DBA-6A5D-411B-95BD-14ABBAE5F0E3}"/>
              </a:ext>
            </a:extLst>
          </p:cNvPr>
          <p:cNvSpPr>
            <a:spLocks noGrp="1"/>
          </p:cNvSpPr>
          <p:nvPr>
            <p:ph type="body" sz="quarter" idx="15" hasCustomPrompt="1"/>
          </p:nvPr>
        </p:nvSpPr>
        <p:spPr>
          <a:xfrm>
            <a:off x="0" y="498009"/>
            <a:ext cx="12192000" cy="1015663"/>
          </a:xfrm>
        </p:spPr>
        <p:txBody>
          <a:bodyPr wrap="square" lIns="0" tIns="0" rIns="0" bIns="0">
            <a:normAutofit/>
          </a:bodyPr>
          <a:lstStyle>
            <a:lvl1pPr marL="0" indent="0" algn="ctr">
              <a:buNone/>
              <a:defRPr sz="6600" b="1">
                <a:solidFill>
                  <a:schemeClr val="bg1"/>
                </a:solidFill>
                <a:latin typeface="Arial Narrow" panose="020B0606020202030204" pitchFamily="34" charset="0"/>
              </a:defRPr>
            </a:lvl1pPr>
          </a:lstStyle>
          <a:p>
            <a:pPr lvl="0"/>
            <a:r>
              <a:rPr lang="en-US" dirty="0"/>
              <a:t>PRESENTATION TITLE</a:t>
            </a:r>
          </a:p>
        </p:txBody>
      </p:sp>
      <p:pic>
        <p:nvPicPr>
          <p:cNvPr id="8" name="Picture 7">
            <a:extLst>
              <a:ext uri="{FF2B5EF4-FFF2-40B4-BE49-F238E27FC236}">
                <a16:creationId xmlns:a16="http://schemas.microsoft.com/office/drawing/2014/main" id="{AB59C2CD-F4A7-4811-8418-673785DFAE7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210800" y="5992837"/>
            <a:ext cx="640080" cy="640080"/>
          </a:xfrm>
          <a:prstGeom prst="rect">
            <a:avLst/>
          </a:prstGeom>
        </p:spPr>
      </p:pic>
      <p:pic>
        <p:nvPicPr>
          <p:cNvPr id="10" name="Picture 9">
            <a:extLst>
              <a:ext uri="{FF2B5EF4-FFF2-40B4-BE49-F238E27FC236}">
                <a16:creationId xmlns:a16="http://schemas.microsoft.com/office/drawing/2014/main" id="{AC78BD01-237B-49A5-83FC-8BD40FCB8F9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972800" y="6019800"/>
            <a:ext cx="640080" cy="640080"/>
          </a:xfrm>
          <a:prstGeom prst="rect">
            <a:avLst/>
          </a:prstGeom>
        </p:spPr>
      </p:pic>
      <p:sp>
        <p:nvSpPr>
          <p:cNvPr id="12" name="Text Placeholder 4">
            <a:extLst>
              <a:ext uri="{FF2B5EF4-FFF2-40B4-BE49-F238E27FC236}">
                <a16:creationId xmlns:a16="http://schemas.microsoft.com/office/drawing/2014/main" id="{07CD3C62-40B3-417F-B117-B98695F31FED}"/>
              </a:ext>
            </a:extLst>
          </p:cNvPr>
          <p:cNvSpPr>
            <a:spLocks noGrp="1"/>
          </p:cNvSpPr>
          <p:nvPr>
            <p:ph type="body" sz="quarter" idx="18" hasCustomPrompt="1"/>
          </p:nvPr>
        </p:nvSpPr>
        <p:spPr>
          <a:xfrm>
            <a:off x="-13447" y="1513672"/>
            <a:ext cx="12218894" cy="369332"/>
          </a:xfrm>
        </p:spPr>
        <p:txBody>
          <a:bodyPr wrap="square" lIns="0" tIns="0" rIns="0" bIns="0">
            <a:spAutoFit/>
          </a:bodyPr>
          <a:lstStyle>
            <a:lvl1pPr marL="0" indent="0" algn="ctr">
              <a:buNone/>
              <a:defRPr sz="2400" b="0">
                <a:solidFill>
                  <a:schemeClr val="bg1"/>
                </a:solidFill>
              </a:defRPr>
            </a:lvl1pPr>
          </a:lstStyle>
          <a:p>
            <a:pPr lvl="0"/>
            <a:r>
              <a:rPr lang="en-US" dirty="0"/>
              <a:t>Presenter  |  Date</a:t>
            </a:r>
          </a:p>
        </p:txBody>
      </p:sp>
    </p:spTree>
    <p:extLst>
      <p:ext uri="{BB962C8B-B14F-4D97-AF65-F5344CB8AC3E}">
        <p14:creationId xmlns:p14="http://schemas.microsoft.com/office/powerpoint/2010/main" val="41437310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96EA4-4935-4DCD-9B63-E11A701D5D04}"/>
              </a:ext>
            </a:extLst>
          </p:cNvPr>
          <p:cNvSpPr>
            <a:spLocks noGrp="1"/>
          </p:cNvSpPr>
          <p:nvPr>
            <p:ph type="title"/>
          </p:nvPr>
        </p:nvSpPr>
        <p:spPr>
          <a:xfrm>
            <a:off x="609600" y="838200"/>
            <a:ext cx="10972800" cy="2209799"/>
          </a:xfrm>
        </p:spPr>
        <p:txBody>
          <a:bodyPr anchor="ctr"/>
          <a:lstStyle>
            <a:lvl1pPr algn="ct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36BA24B3-E6C8-4E35-80DD-A916F76FEF3A}"/>
              </a:ext>
            </a:extLst>
          </p:cNvPr>
          <p:cNvSpPr>
            <a:spLocks noGrp="1"/>
          </p:cNvSpPr>
          <p:nvPr>
            <p:ph type="body" idx="1"/>
          </p:nvPr>
        </p:nvSpPr>
        <p:spPr>
          <a:xfrm>
            <a:off x="609600" y="3429000"/>
            <a:ext cx="10972800" cy="2209799"/>
          </a:xfrm>
        </p:spPr>
        <p:txBody>
          <a:bodyPr>
            <a:normAutofit/>
          </a:bodyPr>
          <a:lstStyle>
            <a:lvl1pPr marL="0" indent="0" algn="l">
              <a:lnSpc>
                <a:spcPct val="150000"/>
              </a:lnSpc>
              <a:buNone/>
              <a:defRPr sz="2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12474185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418CA9-7943-4582-9504-A362286A3C89}"/>
              </a:ext>
            </a:extLst>
          </p:cNvPr>
          <p:cNvSpPr>
            <a:spLocks noGrp="1"/>
          </p:cNvSpPr>
          <p:nvPr>
            <p:ph type="title"/>
          </p:nvPr>
        </p:nvSpPr>
        <p:spPr>
          <a:xfrm>
            <a:off x="609600" y="304800"/>
            <a:ext cx="10972800" cy="1838705"/>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0C922DDB-2C12-4B23-B99F-F1DDAC42DEC3}"/>
              </a:ext>
            </a:extLst>
          </p:cNvPr>
          <p:cNvSpPr>
            <a:spLocks noGrp="1"/>
          </p:cNvSpPr>
          <p:nvPr>
            <p:ph idx="1"/>
          </p:nvPr>
        </p:nvSpPr>
        <p:spPr/>
        <p:txBody>
          <a:bodyPr/>
          <a:lstStyle>
            <a:lvl2pPr>
              <a:spcAft>
                <a:spcPts val="600"/>
              </a:spcAft>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957287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418CA9-7943-4582-9504-A362286A3C89}"/>
              </a:ext>
            </a:extLst>
          </p:cNvPr>
          <p:cNvSpPr>
            <a:spLocks noGrp="1"/>
          </p:cNvSpPr>
          <p:nvPr>
            <p:ph type="title"/>
          </p:nvPr>
        </p:nvSpPr>
        <p:spPr>
          <a:xfrm>
            <a:off x="609600" y="304800"/>
            <a:ext cx="10972800" cy="1838705"/>
          </a:xfrm>
        </p:spPr>
        <p:txBody>
          <a:bodyPr>
            <a:normAutofit/>
          </a:bodyPr>
          <a:lstStyle>
            <a:lvl1pPr>
              <a:defRPr sz="4800" b="1"/>
            </a:lvl1pPr>
          </a:lstStyle>
          <a:p>
            <a:r>
              <a:rPr lang="en-US" dirty="0"/>
              <a:t>Click to edit Master title style</a:t>
            </a:r>
          </a:p>
        </p:txBody>
      </p:sp>
    </p:spTree>
    <p:extLst>
      <p:ext uri="{BB962C8B-B14F-4D97-AF65-F5344CB8AC3E}">
        <p14:creationId xmlns:p14="http://schemas.microsoft.com/office/powerpoint/2010/main" val="15097124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5C16678-14DC-4AC4-A56C-AA9C4F2CB44E}"/>
              </a:ext>
            </a:extLst>
          </p:cNvPr>
          <p:cNvSpPr/>
          <p:nvPr userDrawn="1"/>
        </p:nvSpPr>
        <p:spPr>
          <a:xfrm>
            <a:off x="0" y="3505200"/>
            <a:ext cx="12205447" cy="2011680"/>
          </a:xfrm>
          <a:prstGeom prst="rect">
            <a:avLst/>
          </a:prstGeom>
          <a:solidFill>
            <a:srgbClr val="2AACE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dirty="0"/>
          </a:p>
        </p:txBody>
      </p:sp>
      <p:sp>
        <p:nvSpPr>
          <p:cNvPr id="3" name="Text Placeholder 4">
            <a:extLst>
              <a:ext uri="{FF2B5EF4-FFF2-40B4-BE49-F238E27FC236}">
                <a16:creationId xmlns:a16="http://schemas.microsoft.com/office/drawing/2014/main" id="{097E6DBA-6A5D-411B-95BD-14ABBAE5F0E3}"/>
              </a:ext>
            </a:extLst>
          </p:cNvPr>
          <p:cNvSpPr>
            <a:spLocks noGrp="1"/>
          </p:cNvSpPr>
          <p:nvPr>
            <p:ph type="body" sz="quarter" idx="15" hasCustomPrompt="1"/>
          </p:nvPr>
        </p:nvSpPr>
        <p:spPr>
          <a:xfrm>
            <a:off x="0" y="3886200"/>
            <a:ext cx="12192000" cy="1015663"/>
          </a:xfrm>
        </p:spPr>
        <p:txBody>
          <a:bodyPr wrap="square" lIns="0" tIns="0" rIns="0" bIns="0">
            <a:normAutofit/>
          </a:bodyPr>
          <a:lstStyle>
            <a:lvl1pPr marL="0" indent="0" algn="ctr">
              <a:buNone/>
              <a:defRPr sz="6600" b="1">
                <a:solidFill>
                  <a:schemeClr val="bg1"/>
                </a:solidFill>
                <a:latin typeface="Arial Narrow" panose="020B0606020202030204" pitchFamily="34" charset="0"/>
              </a:defRPr>
            </a:lvl1pPr>
          </a:lstStyle>
          <a:p>
            <a:pPr lvl="0"/>
            <a:r>
              <a:rPr lang="en-US" dirty="0"/>
              <a:t>PRESENTATION TITLE</a:t>
            </a:r>
          </a:p>
        </p:txBody>
      </p:sp>
      <p:sp>
        <p:nvSpPr>
          <p:cNvPr id="7" name="Text Placeholder 4">
            <a:extLst>
              <a:ext uri="{FF2B5EF4-FFF2-40B4-BE49-F238E27FC236}">
                <a16:creationId xmlns:a16="http://schemas.microsoft.com/office/drawing/2014/main" id="{9BFB4D83-9BC8-49B4-8B61-35FBCD6E6906}"/>
              </a:ext>
            </a:extLst>
          </p:cNvPr>
          <p:cNvSpPr>
            <a:spLocks noGrp="1"/>
          </p:cNvSpPr>
          <p:nvPr>
            <p:ph type="body" sz="quarter" idx="17" hasCustomPrompt="1"/>
          </p:nvPr>
        </p:nvSpPr>
        <p:spPr>
          <a:xfrm>
            <a:off x="-13447" y="4953000"/>
            <a:ext cx="12218894" cy="369332"/>
          </a:xfrm>
        </p:spPr>
        <p:txBody>
          <a:bodyPr wrap="square" lIns="0" tIns="0" rIns="0" bIns="0">
            <a:spAutoFit/>
          </a:bodyPr>
          <a:lstStyle>
            <a:lvl1pPr marL="0" indent="0" algn="ctr">
              <a:buNone/>
              <a:defRPr sz="2400" b="0">
                <a:solidFill>
                  <a:schemeClr val="bg1"/>
                </a:solidFill>
              </a:defRPr>
            </a:lvl1pPr>
          </a:lstStyle>
          <a:p>
            <a:pPr lvl="0"/>
            <a:r>
              <a:rPr lang="en-US" dirty="0"/>
              <a:t>Presenter  |  Date</a:t>
            </a:r>
          </a:p>
        </p:txBody>
      </p:sp>
      <p:pic>
        <p:nvPicPr>
          <p:cNvPr id="10" name="Picture 9">
            <a:extLst>
              <a:ext uri="{FF2B5EF4-FFF2-40B4-BE49-F238E27FC236}">
                <a16:creationId xmlns:a16="http://schemas.microsoft.com/office/drawing/2014/main" id="{20F31C67-A89C-4AD6-A209-E77D258CB39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210800" y="5992837"/>
            <a:ext cx="640080" cy="640080"/>
          </a:xfrm>
          <a:prstGeom prst="rect">
            <a:avLst/>
          </a:prstGeom>
        </p:spPr>
      </p:pic>
      <p:pic>
        <p:nvPicPr>
          <p:cNvPr id="14" name="Picture 13">
            <a:extLst>
              <a:ext uri="{FF2B5EF4-FFF2-40B4-BE49-F238E27FC236}">
                <a16:creationId xmlns:a16="http://schemas.microsoft.com/office/drawing/2014/main" id="{CBC4C44C-04F0-490C-A966-A5BD3BCB505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972800" y="6019800"/>
            <a:ext cx="640080" cy="640080"/>
          </a:xfrm>
          <a:prstGeom prst="rect">
            <a:avLst/>
          </a:prstGeom>
        </p:spPr>
      </p:pic>
    </p:spTree>
    <p:extLst>
      <p:ext uri="{BB962C8B-B14F-4D97-AF65-F5344CB8AC3E}">
        <p14:creationId xmlns:p14="http://schemas.microsoft.com/office/powerpoint/2010/main" val="36505264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762000"/>
            <a:ext cx="3657600" cy="2667000"/>
          </a:xfrm>
        </p:spPr>
        <p:txBody>
          <a:bodyPr anchor="t">
            <a:noAutofit/>
          </a:bodyPr>
          <a:lstStyle>
            <a:lvl1pPr>
              <a:defRPr sz="4800"/>
            </a:lvl1pPr>
          </a:lstStyle>
          <a:p>
            <a:r>
              <a:rPr lang="en-US" dirty="0"/>
              <a:t>Click to edit Master title style</a:t>
            </a:r>
          </a:p>
        </p:txBody>
      </p:sp>
      <p:sp>
        <p:nvSpPr>
          <p:cNvPr id="3" name="Picture Placeholder 2"/>
          <p:cNvSpPr>
            <a:spLocks noGrp="1"/>
          </p:cNvSpPr>
          <p:nvPr>
            <p:ph type="pic" idx="1"/>
          </p:nvPr>
        </p:nvSpPr>
        <p:spPr>
          <a:xfrm>
            <a:off x="5183188" y="0"/>
            <a:ext cx="7008812"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hasCustomPrompt="1"/>
          </p:nvPr>
        </p:nvSpPr>
        <p:spPr>
          <a:xfrm>
            <a:off x="609601" y="3962400"/>
            <a:ext cx="3657600" cy="1458218"/>
          </a:xfrm>
        </p:spPr>
        <p:txBody>
          <a:bodyPr>
            <a:noAutofit/>
          </a:bodyPr>
          <a:lstStyle>
            <a:lvl1pPr marL="0" indent="0">
              <a:lnSpc>
                <a:spcPct val="100000"/>
              </a:lnSpc>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30378646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3188" y="685800"/>
            <a:ext cx="6399210" cy="5486400"/>
          </a:xfrm>
        </p:spPr>
        <p:txBody>
          <a:bodyPr/>
          <a:lstStyle>
            <a:lvl1pPr>
              <a:lnSpc>
                <a:spcPct val="100000"/>
              </a:lnSpc>
              <a:defRPr sz="3200"/>
            </a:lvl1pPr>
            <a:lvl2pPr>
              <a:lnSpc>
                <a:spcPct val="100000"/>
              </a:lnSpc>
              <a:defRPr sz="2800"/>
            </a:lvl2pPr>
            <a:lvl3pPr>
              <a:lnSpc>
                <a:spcPct val="100000"/>
              </a:lnSpc>
              <a:defRPr sz="2400"/>
            </a:lvl3pPr>
            <a:lvl4pPr>
              <a:lnSpc>
                <a:spcPct val="100000"/>
              </a:lnSpc>
              <a:defRPr sz="2000"/>
            </a:lvl4pPr>
            <a:lvl5pPr>
              <a:lnSpc>
                <a:spcPct val="100000"/>
              </a:lnSpc>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1"/>
          <p:cNvSpPr>
            <a:spLocks noGrp="1"/>
          </p:cNvSpPr>
          <p:nvPr>
            <p:ph type="title"/>
          </p:nvPr>
        </p:nvSpPr>
        <p:spPr>
          <a:xfrm>
            <a:off x="609601" y="685800"/>
            <a:ext cx="3657600" cy="2357610"/>
          </a:xfrm>
        </p:spPr>
        <p:txBody>
          <a:bodyPr anchor="t">
            <a:noAutofit/>
          </a:bodyPr>
          <a:lstStyle>
            <a:lvl1pPr>
              <a:defRPr sz="4400"/>
            </a:lvl1pPr>
          </a:lstStyle>
          <a:p>
            <a:r>
              <a:rPr lang="en-US" dirty="0"/>
              <a:t>Click to edit Master title style</a:t>
            </a:r>
          </a:p>
        </p:txBody>
      </p:sp>
      <p:sp>
        <p:nvSpPr>
          <p:cNvPr id="11" name="Text Placeholder 3"/>
          <p:cNvSpPr>
            <a:spLocks noGrp="1"/>
          </p:cNvSpPr>
          <p:nvPr>
            <p:ph type="body" sz="half" idx="2"/>
          </p:nvPr>
        </p:nvSpPr>
        <p:spPr>
          <a:xfrm>
            <a:off x="609602" y="3429000"/>
            <a:ext cx="3657599" cy="2439988"/>
          </a:xfrm>
        </p:spPr>
        <p:txBody>
          <a:bodyPr>
            <a:normAutofit/>
          </a:bodyPr>
          <a:lstStyle>
            <a:lvl1pPr marL="0" indent="0">
              <a:lnSpc>
                <a:spcPct val="100000"/>
              </a:lnSpc>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30120235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E15DF4-5EEF-402D-AB17-F8609D25082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0A3455D-7446-446C-B420-0823A991C6BE}"/>
              </a:ext>
            </a:extLst>
          </p:cNvPr>
          <p:cNvSpPr>
            <a:spLocks noGrp="1"/>
          </p:cNvSpPr>
          <p:nvPr>
            <p:ph sz="half" idx="1"/>
          </p:nvPr>
        </p:nvSpPr>
        <p:spPr>
          <a:xfrm>
            <a:off x="609600" y="2622011"/>
            <a:ext cx="5410200" cy="355495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10C04931-701D-4D3D-9B3A-2933605903B3}"/>
              </a:ext>
            </a:extLst>
          </p:cNvPr>
          <p:cNvSpPr>
            <a:spLocks noGrp="1"/>
          </p:cNvSpPr>
          <p:nvPr>
            <p:ph sz="half" idx="2"/>
          </p:nvPr>
        </p:nvSpPr>
        <p:spPr>
          <a:xfrm>
            <a:off x="6172200" y="2622011"/>
            <a:ext cx="5410200" cy="355495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277955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78153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0"/>
            <a:ext cx="7010400"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5" name="Rectangle 4">
            <a:extLst>
              <a:ext uri="{FF2B5EF4-FFF2-40B4-BE49-F238E27FC236}">
                <a16:creationId xmlns:a16="http://schemas.microsoft.com/office/drawing/2014/main" id="{267A958D-4C87-4642-80CA-58D0F75B9CFC}"/>
              </a:ext>
            </a:extLst>
          </p:cNvPr>
          <p:cNvSpPr/>
          <p:nvPr userDrawn="1"/>
        </p:nvSpPr>
        <p:spPr>
          <a:xfrm>
            <a:off x="7010400" y="0"/>
            <a:ext cx="5181600" cy="6858000"/>
          </a:xfrm>
          <a:prstGeom prst="rect">
            <a:avLst/>
          </a:prstGeom>
          <a:solidFill>
            <a:srgbClr val="2AACE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848600" y="762000"/>
            <a:ext cx="3657600" cy="2667000"/>
          </a:xfrm>
        </p:spPr>
        <p:txBody>
          <a:bodyPr anchor="t">
            <a:noAutofit/>
          </a:bodyPr>
          <a:lstStyle>
            <a:lvl1pPr>
              <a:defRPr sz="4800">
                <a:solidFill>
                  <a:schemeClr val="bg1"/>
                </a:solidFill>
              </a:defRPr>
            </a:lvl1pPr>
          </a:lstStyle>
          <a:p>
            <a:r>
              <a:rPr lang="en-US" dirty="0"/>
              <a:t>Click to edit Master title style</a:t>
            </a:r>
          </a:p>
        </p:txBody>
      </p:sp>
      <p:sp>
        <p:nvSpPr>
          <p:cNvPr id="4" name="Text Placeholder 3"/>
          <p:cNvSpPr>
            <a:spLocks noGrp="1"/>
          </p:cNvSpPr>
          <p:nvPr>
            <p:ph type="body" sz="half" idx="2" hasCustomPrompt="1"/>
          </p:nvPr>
        </p:nvSpPr>
        <p:spPr>
          <a:xfrm>
            <a:off x="7848600" y="3962400"/>
            <a:ext cx="3657600" cy="1458218"/>
          </a:xfrm>
        </p:spPr>
        <p:txBody>
          <a:bodyPr>
            <a:noAutofit/>
          </a:bodyPr>
          <a:lstStyle>
            <a:lvl1pPr marL="0" indent="0">
              <a:lnSpc>
                <a:spcPct val="100000"/>
              </a:lnSpc>
              <a:buNone/>
              <a:defRPr sz="32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pic>
        <p:nvPicPr>
          <p:cNvPr id="6" name="Picture 5">
            <a:extLst>
              <a:ext uri="{FF2B5EF4-FFF2-40B4-BE49-F238E27FC236}">
                <a16:creationId xmlns:a16="http://schemas.microsoft.com/office/drawing/2014/main" id="{AFAB256E-8825-4F2A-99DF-F9976CE4975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72800" y="6019800"/>
            <a:ext cx="640080" cy="640080"/>
          </a:xfrm>
          <a:prstGeom prst="rect">
            <a:avLst/>
          </a:prstGeom>
        </p:spPr>
      </p:pic>
    </p:spTree>
    <p:extLst>
      <p:ext uri="{BB962C8B-B14F-4D97-AF65-F5344CB8AC3E}">
        <p14:creationId xmlns:p14="http://schemas.microsoft.com/office/powerpoint/2010/main" val="40728892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0"/>
            <a:ext cx="7010400"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5" name="Rectangle 4">
            <a:extLst>
              <a:ext uri="{FF2B5EF4-FFF2-40B4-BE49-F238E27FC236}">
                <a16:creationId xmlns:a16="http://schemas.microsoft.com/office/drawing/2014/main" id="{267A958D-4C87-4642-80CA-58D0F75B9CFC}"/>
              </a:ext>
            </a:extLst>
          </p:cNvPr>
          <p:cNvSpPr/>
          <p:nvPr userDrawn="1"/>
        </p:nvSpPr>
        <p:spPr>
          <a:xfrm>
            <a:off x="7010400" y="0"/>
            <a:ext cx="5181600" cy="6858000"/>
          </a:xfrm>
          <a:prstGeom prst="rect">
            <a:avLst/>
          </a:prstGeom>
          <a:solidFill>
            <a:srgbClr val="2AACE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09600" y="762000"/>
            <a:ext cx="3657600" cy="2667000"/>
          </a:xfrm>
        </p:spPr>
        <p:txBody>
          <a:bodyPr anchor="t">
            <a:noAutofit/>
          </a:bodyPr>
          <a:lstStyle>
            <a:lvl1pPr>
              <a:defRPr sz="4800">
                <a:solidFill>
                  <a:schemeClr val="bg1"/>
                </a:solidFill>
              </a:defRPr>
            </a:lvl1pPr>
          </a:lstStyle>
          <a:p>
            <a:r>
              <a:rPr lang="en-US" dirty="0"/>
              <a:t>Click to edit Master title style</a:t>
            </a:r>
          </a:p>
        </p:txBody>
      </p:sp>
      <p:sp>
        <p:nvSpPr>
          <p:cNvPr id="4" name="Text Placeholder 3"/>
          <p:cNvSpPr>
            <a:spLocks noGrp="1"/>
          </p:cNvSpPr>
          <p:nvPr>
            <p:ph type="body" sz="half" idx="2" hasCustomPrompt="1"/>
          </p:nvPr>
        </p:nvSpPr>
        <p:spPr>
          <a:xfrm>
            <a:off x="7848600" y="762000"/>
            <a:ext cx="3657600" cy="4658618"/>
          </a:xfrm>
        </p:spPr>
        <p:txBody>
          <a:bodyPr>
            <a:noAutofit/>
          </a:bodyPr>
          <a:lstStyle>
            <a:lvl1pPr marL="0" indent="0">
              <a:lnSpc>
                <a:spcPct val="100000"/>
              </a:lnSpc>
              <a:buNone/>
              <a:defRPr sz="32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pic>
        <p:nvPicPr>
          <p:cNvPr id="6" name="Picture 5">
            <a:extLst>
              <a:ext uri="{FF2B5EF4-FFF2-40B4-BE49-F238E27FC236}">
                <a16:creationId xmlns:a16="http://schemas.microsoft.com/office/drawing/2014/main" id="{B5198146-D852-4274-A519-74ABC16B746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72800" y="6019800"/>
            <a:ext cx="640080" cy="640080"/>
          </a:xfrm>
          <a:prstGeom prst="rect">
            <a:avLst/>
          </a:prstGeom>
        </p:spPr>
      </p:pic>
    </p:spTree>
    <p:extLst>
      <p:ext uri="{BB962C8B-B14F-4D97-AF65-F5344CB8AC3E}">
        <p14:creationId xmlns:p14="http://schemas.microsoft.com/office/powerpoint/2010/main" val="40233657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486400" y="685800"/>
            <a:ext cx="6095998" cy="5105400"/>
          </a:xfrm>
        </p:spPr>
        <p:txBody>
          <a:bodyPr/>
          <a:lstStyle>
            <a:lvl1pPr>
              <a:lnSpc>
                <a:spcPct val="100000"/>
              </a:lnSpc>
              <a:defRPr sz="3200"/>
            </a:lvl1pPr>
            <a:lvl2pPr>
              <a:lnSpc>
                <a:spcPct val="100000"/>
              </a:lnSpc>
              <a:defRPr sz="2800"/>
            </a:lvl2pPr>
            <a:lvl3pPr>
              <a:lnSpc>
                <a:spcPct val="100000"/>
              </a:lnSpc>
              <a:defRPr sz="2400"/>
            </a:lvl3pPr>
            <a:lvl4pPr>
              <a:lnSpc>
                <a:spcPct val="100000"/>
              </a:lnSpc>
              <a:defRPr sz="2000"/>
            </a:lvl4pPr>
            <a:lvl5pPr>
              <a:lnSpc>
                <a:spcPct val="100000"/>
              </a:lnSpc>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a:extLst>
              <a:ext uri="{FF2B5EF4-FFF2-40B4-BE49-F238E27FC236}">
                <a16:creationId xmlns:a16="http://schemas.microsoft.com/office/drawing/2014/main" id="{41385BBB-B734-4286-BF67-C826CEB191F0}"/>
              </a:ext>
            </a:extLst>
          </p:cNvPr>
          <p:cNvSpPr/>
          <p:nvPr userDrawn="1"/>
        </p:nvSpPr>
        <p:spPr>
          <a:xfrm>
            <a:off x="-15997" y="0"/>
            <a:ext cx="5181600" cy="6858000"/>
          </a:xfrm>
          <a:prstGeom prst="rect">
            <a:avLst/>
          </a:prstGeom>
          <a:solidFill>
            <a:srgbClr val="2AACE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323119EB-20F1-4F07-B25D-67595870A4CD}"/>
              </a:ext>
            </a:extLst>
          </p:cNvPr>
          <p:cNvSpPr>
            <a:spLocks noGrp="1"/>
          </p:cNvSpPr>
          <p:nvPr>
            <p:ph type="title"/>
          </p:nvPr>
        </p:nvSpPr>
        <p:spPr>
          <a:xfrm>
            <a:off x="457200" y="762000"/>
            <a:ext cx="4267200" cy="5029200"/>
          </a:xfrm>
        </p:spPr>
        <p:txBody>
          <a:bodyPr anchor="t">
            <a:normAutofit/>
          </a:bodyPr>
          <a:lstStyle>
            <a:lvl1pPr>
              <a:defRPr sz="60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7910067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5C16678-14DC-4AC4-A56C-AA9C4F2CB44E}"/>
              </a:ext>
            </a:extLst>
          </p:cNvPr>
          <p:cNvSpPr/>
          <p:nvPr userDrawn="1"/>
        </p:nvSpPr>
        <p:spPr>
          <a:xfrm>
            <a:off x="0" y="0"/>
            <a:ext cx="12192000" cy="2011680"/>
          </a:xfrm>
          <a:prstGeom prst="rect">
            <a:avLst/>
          </a:prstGeom>
          <a:solidFill>
            <a:srgbClr val="2AACE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dirty="0"/>
          </a:p>
        </p:txBody>
      </p:sp>
      <p:sp>
        <p:nvSpPr>
          <p:cNvPr id="3" name="Text Placeholder 4">
            <a:extLst>
              <a:ext uri="{FF2B5EF4-FFF2-40B4-BE49-F238E27FC236}">
                <a16:creationId xmlns:a16="http://schemas.microsoft.com/office/drawing/2014/main" id="{097E6DBA-6A5D-411B-95BD-14ABBAE5F0E3}"/>
              </a:ext>
            </a:extLst>
          </p:cNvPr>
          <p:cNvSpPr>
            <a:spLocks noGrp="1"/>
          </p:cNvSpPr>
          <p:nvPr>
            <p:ph type="body" sz="quarter" idx="15" hasCustomPrompt="1"/>
          </p:nvPr>
        </p:nvSpPr>
        <p:spPr>
          <a:xfrm>
            <a:off x="0" y="498009"/>
            <a:ext cx="12192000" cy="1015663"/>
          </a:xfrm>
        </p:spPr>
        <p:txBody>
          <a:bodyPr wrap="square" lIns="0" tIns="0" rIns="0" bIns="0">
            <a:normAutofit/>
          </a:bodyPr>
          <a:lstStyle>
            <a:lvl1pPr marL="0" indent="0" algn="ctr">
              <a:buNone/>
              <a:defRPr sz="6000" b="1">
                <a:solidFill>
                  <a:schemeClr val="bg1"/>
                </a:solidFill>
                <a:latin typeface="Arial Black" panose="020B0A04020102020204" pitchFamily="34" charset="0"/>
              </a:defRPr>
            </a:lvl1pPr>
          </a:lstStyle>
          <a:p>
            <a:pPr lvl="0"/>
            <a:r>
              <a:rPr lang="en-US" dirty="0"/>
              <a:t>PRESENTATION TITLE</a:t>
            </a:r>
          </a:p>
        </p:txBody>
      </p:sp>
      <p:pic>
        <p:nvPicPr>
          <p:cNvPr id="8" name="Picture 7">
            <a:extLst>
              <a:ext uri="{FF2B5EF4-FFF2-40B4-BE49-F238E27FC236}">
                <a16:creationId xmlns:a16="http://schemas.microsoft.com/office/drawing/2014/main" id="{AB59C2CD-F4A7-4811-8418-673785DFAE7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210800" y="5992837"/>
            <a:ext cx="640080" cy="640080"/>
          </a:xfrm>
          <a:prstGeom prst="rect">
            <a:avLst/>
          </a:prstGeom>
        </p:spPr>
      </p:pic>
      <p:pic>
        <p:nvPicPr>
          <p:cNvPr id="10" name="Picture 9">
            <a:extLst>
              <a:ext uri="{FF2B5EF4-FFF2-40B4-BE49-F238E27FC236}">
                <a16:creationId xmlns:a16="http://schemas.microsoft.com/office/drawing/2014/main" id="{AC78BD01-237B-49A5-83FC-8BD40FCB8F97}"/>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972800" y="6019800"/>
            <a:ext cx="640080" cy="640080"/>
          </a:xfrm>
          <a:prstGeom prst="rect">
            <a:avLst/>
          </a:prstGeom>
        </p:spPr>
      </p:pic>
      <p:sp>
        <p:nvSpPr>
          <p:cNvPr id="12" name="Text Placeholder 4">
            <a:extLst>
              <a:ext uri="{FF2B5EF4-FFF2-40B4-BE49-F238E27FC236}">
                <a16:creationId xmlns:a16="http://schemas.microsoft.com/office/drawing/2014/main" id="{07CD3C62-40B3-417F-B117-B98695F31FED}"/>
              </a:ext>
            </a:extLst>
          </p:cNvPr>
          <p:cNvSpPr>
            <a:spLocks noGrp="1"/>
          </p:cNvSpPr>
          <p:nvPr>
            <p:ph type="body" sz="quarter" idx="18" hasCustomPrompt="1"/>
          </p:nvPr>
        </p:nvSpPr>
        <p:spPr>
          <a:xfrm>
            <a:off x="-13447" y="1513672"/>
            <a:ext cx="12218894" cy="369332"/>
          </a:xfrm>
        </p:spPr>
        <p:txBody>
          <a:bodyPr wrap="square" lIns="0" tIns="0" rIns="0" bIns="0">
            <a:spAutoFit/>
          </a:bodyPr>
          <a:lstStyle>
            <a:lvl1pPr marL="0" indent="0" algn="ctr">
              <a:buNone/>
              <a:defRPr sz="2400" b="0">
                <a:solidFill>
                  <a:schemeClr val="bg1"/>
                </a:solidFill>
              </a:defRPr>
            </a:lvl1pPr>
          </a:lstStyle>
          <a:p>
            <a:pPr lvl="0"/>
            <a:r>
              <a:rPr lang="en-US" dirty="0"/>
              <a:t>Presenter  |  Date</a:t>
            </a:r>
          </a:p>
        </p:txBody>
      </p:sp>
    </p:spTree>
    <p:extLst>
      <p:ext uri="{BB962C8B-B14F-4D97-AF65-F5344CB8AC3E}">
        <p14:creationId xmlns:p14="http://schemas.microsoft.com/office/powerpoint/2010/main" val="18062369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96EA4-4935-4DCD-9B63-E11A701D5D04}"/>
              </a:ext>
            </a:extLst>
          </p:cNvPr>
          <p:cNvSpPr>
            <a:spLocks noGrp="1"/>
          </p:cNvSpPr>
          <p:nvPr>
            <p:ph type="title"/>
          </p:nvPr>
        </p:nvSpPr>
        <p:spPr>
          <a:xfrm>
            <a:off x="609600" y="838200"/>
            <a:ext cx="10972800" cy="2209799"/>
          </a:xfrm>
        </p:spPr>
        <p:txBody>
          <a:bodyPr anchor="ctr"/>
          <a:lstStyle>
            <a:lvl1pPr algn="ct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36BA24B3-E6C8-4E35-80DD-A916F76FEF3A}"/>
              </a:ext>
            </a:extLst>
          </p:cNvPr>
          <p:cNvSpPr>
            <a:spLocks noGrp="1"/>
          </p:cNvSpPr>
          <p:nvPr>
            <p:ph type="body" idx="1"/>
          </p:nvPr>
        </p:nvSpPr>
        <p:spPr>
          <a:xfrm>
            <a:off x="609600" y="3429000"/>
            <a:ext cx="10972800" cy="2209799"/>
          </a:xfrm>
        </p:spPr>
        <p:txBody>
          <a:bodyPr>
            <a:normAutofit/>
          </a:bodyPr>
          <a:lstStyle>
            <a:lvl1pPr marL="0" indent="0" algn="l">
              <a:lnSpc>
                <a:spcPct val="150000"/>
              </a:lnSpc>
              <a:buNone/>
              <a:defRPr sz="2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Slide Number Placeholder 3">
            <a:extLst>
              <a:ext uri="{FF2B5EF4-FFF2-40B4-BE49-F238E27FC236}">
                <a16:creationId xmlns:a16="http://schemas.microsoft.com/office/drawing/2014/main" id="{C9C988BD-0A5C-45A8-ADD9-7C8D0ADE0ED8}"/>
              </a:ext>
            </a:extLst>
          </p:cNvPr>
          <p:cNvSpPr>
            <a:spLocks noGrp="1"/>
          </p:cNvSpPr>
          <p:nvPr>
            <p:ph type="sldNum" sz="quarter" idx="10"/>
          </p:nvPr>
        </p:nvSpPr>
        <p:spPr/>
        <p:txBody>
          <a:bodyPr/>
          <a:lstStyle/>
          <a:p>
            <a:fld id="{0A91D960-F453-4381-8F8D-66C707B54401}" type="slidenum">
              <a:rPr lang="en-US" smtClean="0"/>
              <a:pPr/>
              <a:t>‹#›</a:t>
            </a:fld>
            <a:endParaRPr lang="en-US" dirty="0"/>
          </a:p>
        </p:txBody>
      </p:sp>
      <p:sp>
        <p:nvSpPr>
          <p:cNvPr id="5" name="TextBox 4">
            <a:extLst>
              <a:ext uri="{FF2B5EF4-FFF2-40B4-BE49-F238E27FC236}">
                <a16:creationId xmlns:a16="http://schemas.microsoft.com/office/drawing/2014/main" id="{CEA77674-D584-4E05-A11E-F910FF2C1878}"/>
              </a:ext>
            </a:extLst>
          </p:cNvPr>
          <p:cNvSpPr txBox="1"/>
          <p:nvPr userDrawn="1"/>
        </p:nvSpPr>
        <p:spPr>
          <a:xfrm>
            <a:off x="571500" y="6176932"/>
            <a:ext cx="11010900" cy="400110"/>
          </a:xfrm>
          <a:prstGeom prst="rect">
            <a:avLst/>
          </a:prstGeom>
          <a:noFill/>
        </p:spPr>
        <p:txBody>
          <a:bodyPr wrap="square">
            <a:spAutoFit/>
          </a:bodyPr>
          <a:lstStyle/>
          <a:p>
            <a:pPr algn="ctr"/>
            <a:r>
              <a:rPr lang="en-US" sz="2000" b="0" spc="300" dirty="0">
                <a:solidFill>
                  <a:srgbClr val="2AACE3"/>
                </a:solidFill>
                <a:latin typeface="+mn-lt"/>
              </a:rPr>
              <a:t>COOLING TOWER EFFICIENCY PROGRAM OVERVIEW</a:t>
            </a:r>
          </a:p>
        </p:txBody>
      </p:sp>
    </p:spTree>
    <p:extLst>
      <p:ext uri="{BB962C8B-B14F-4D97-AF65-F5344CB8AC3E}">
        <p14:creationId xmlns:p14="http://schemas.microsoft.com/office/powerpoint/2010/main" val="25885245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418CA9-7943-4582-9504-A362286A3C89}"/>
              </a:ext>
            </a:extLst>
          </p:cNvPr>
          <p:cNvSpPr>
            <a:spLocks noGrp="1"/>
          </p:cNvSpPr>
          <p:nvPr>
            <p:ph type="title"/>
          </p:nvPr>
        </p:nvSpPr>
        <p:spPr>
          <a:xfrm>
            <a:off x="609600" y="304800"/>
            <a:ext cx="10972800" cy="1371600"/>
          </a:xfrm>
        </p:spPr>
        <p:txBody>
          <a:bodyPr>
            <a:normAutofit/>
          </a:bodyPr>
          <a:lstStyle>
            <a:lvl1pPr>
              <a:defRPr sz="5400"/>
            </a:lvl1pPr>
          </a:lstStyle>
          <a:p>
            <a:r>
              <a:rPr lang="en-US" dirty="0"/>
              <a:t>Click to edit Master title style</a:t>
            </a:r>
          </a:p>
        </p:txBody>
      </p:sp>
      <p:sp>
        <p:nvSpPr>
          <p:cNvPr id="3" name="Content Placeholder 2">
            <a:extLst>
              <a:ext uri="{FF2B5EF4-FFF2-40B4-BE49-F238E27FC236}">
                <a16:creationId xmlns:a16="http://schemas.microsoft.com/office/drawing/2014/main" id="{0C922DDB-2C12-4B23-B99F-F1DDAC42DEC3}"/>
              </a:ext>
            </a:extLst>
          </p:cNvPr>
          <p:cNvSpPr>
            <a:spLocks noGrp="1"/>
          </p:cNvSpPr>
          <p:nvPr>
            <p:ph idx="1"/>
          </p:nvPr>
        </p:nvSpPr>
        <p:spPr>
          <a:xfrm>
            <a:off x="609600" y="1905000"/>
            <a:ext cx="10972800" cy="4126719"/>
          </a:xfrm>
        </p:spPr>
        <p:txBody>
          <a:bodyPr/>
          <a:lstStyle>
            <a:lvl2pPr>
              <a:spcAft>
                <a:spcPts val="600"/>
              </a:spcAft>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a:extLst>
              <a:ext uri="{FF2B5EF4-FFF2-40B4-BE49-F238E27FC236}">
                <a16:creationId xmlns:a16="http://schemas.microsoft.com/office/drawing/2014/main" id="{FD36CEAF-D05C-4A68-9B66-50A8ED455A35}"/>
              </a:ext>
            </a:extLst>
          </p:cNvPr>
          <p:cNvSpPr>
            <a:spLocks noGrp="1"/>
          </p:cNvSpPr>
          <p:nvPr>
            <p:ph type="sldNum" sz="quarter" idx="10"/>
          </p:nvPr>
        </p:nvSpPr>
        <p:spPr/>
        <p:txBody>
          <a:bodyPr/>
          <a:lstStyle>
            <a:lvl1pPr>
              <a:defRPr>
                <a:solidFill>
                  <a:schemeClr val="bg1">
                    <a:lumMod val="85000"/>
                  </a:schemeClr>
                </a:solidFill>
              </a:defRPr>
            </a:lvl1pPr>
          </a:lstStyle>
          <a:p>
            <a:fld id="{0A91D960-F453-4381-8F8D-66C707B54401}" type="slidenum">
              <a:rPr lang="en-US" smtClean="0"/>
              <a:pPr/>
              <a:t>‹#›</a:t>
            </a:fld>
            <a:endParaRPr lang="en-US" dirty="0"/>
          </a:p>
        </p:txBody>
      </p:sp>
      <p:sp>
        <p:nvSpPr>
          <p:cNvPr id="5" name="TextBox 4">
            <a:extLst>
              <a:ext uri="{FF2B5EF4-FFF2-40B4-BE49-F238E27FC236}">
                <a16:creationId xmlns:a16="http://schemas.microsoft.com/office/drawing/2014/main" id="{B93BB22E-7963-4F81-8D21-7C1960D55DD1}"/>
              </a:ext>
            </a:extLst>
          </p:cNvPr>
          <p:cNvSpPr txBox="1"/>
          <p:nvPr userDrawn="1"/>
        </p:nvSpPr>
        <p:spPr>
          <a:xfrm>
            <a:off x="571500" y="6176932"/>
            <a:ext cx="11010900" cy="400110"/>
          </a:xfrm>
          <a:prstGeom prst="rect">
            <a:avLst/>
          </a:prstGeom>
          <a:noFill/>
        </p:spPr>
        <p:txBody>
          <a:bodyPr wrap="square">
            <a:spAutoFit/>
          </a:bodyPr>
          <a:lstStyle/>
          <a:p>
            <a:pPr algn="ctr"/>
            <a:r>
              <a:rPr lang="en-US" sz="2000" b="0" spc="300" dirty="0">
                <a:solidFill>
                  <a:srgbClr val="2AACE3"/>
                </a:solidFill>
                <a:latin typeface="+mn-lt"/>
              </a:rPr>
              <a:t>COOLING TOWER EFFICIENCY PROGRAM OVERVIEW</a:t>
            </a:r>
          </a:p>
        </p:txBody>
      </p:sp>
    </p:spTree>
    <p:extLst>
      <p:ext uri="{BB962C8B-B14F-4D97-AF65-F5344CB8AC3E}">
        <p14:creationId xmlns:p14="http://schemas.microsoft.com/office/powerpoint/2010/main" val="36100175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418CA9-7943-4582-9504-A362286A3C89}"/>
              </a:ext>
            </a:extLst>
          </p:cNvPr>
          <p:cNvSpPr>
            <a:spLocks noGrp="1"/>
          </p:cNvSpPr>
          <p:nvPr>
            <p:ph type="title"/>
          </p:nvPr>
        </p:nvSpPr>
        <p:spPr>
          <a:xfrm>
            <a:off x="609600" y="304800"/>
            <a:ext cx="10972800" cy="1838705"/>
          </a:xfrm>
        </p:spPr>
        <p:txBody>
          <a:bodyPr>
            <a:normAutofit/>
          </a:bodyPr>
          <a:lstStyle>
            <a:lvl1pPr>
              <a:defRPr sz="4800" b="1"/>
            </a:lvl1pPr>
          </a:lstStyle>
          <a:p>
            <a:r>
              <a:rPr lang="en-US" dirty="0"/>
              <a:t>Click to edit Master title style</a:t>
            </a:r>
          </a:p>
        </p:txBody>
      </p:sp>
      <p:sp>
        <p:nvSpPr>
          <p:cNvPr id="3" name="Slide Number Placeholder 2">
            <a:extLst>
              <a:ext uri="{FF2B5EF4-FFF2-40B4-BE49-F238E27FC236}">
                <a16:creationId xmlns:a16="http://schemas.microsoft.com/office/drawing/2014/main" id="{DBD8E6F3-BF3D-4CAE-AEC5-523F5D412815}"/>
              </a:ext>
            </a:extLst>
          </p:cNvPr>
          <p:cNvSpPr>
            <a:spLocks noGrp="1"/>
          </p:cNvSpPr>
          <p:nvPr>
            <p:ph type="sldNum" sz="quarter" idx="10"/>
          </p:nvPr>
        </p:nvSpPr>
        <p:spPr/>
        <p:txBody>
          <a:bodyPr/>
          <a:lstStyle/>
          <a:p>
            <a:fld id="{0A91D960-F453-4381-8F8D-66C707B54401}" type="slidenum">
              <a:rPr lang="en-US" smtClean="0"/>
              <a:pPr/>
              <a:t>‹#›</a:t>
            </a:fld>
            <a:endParaRPr lang="en-US" dirty="0"/>
          </a:p>
        </p:txBody>
      </p:sp>
      <p:sp>
        <p:nvSpPr>
          <p:cNvPr id="4" name="TextBox 3">
            <a:extLst>
              <a:ext uri="{FF2B5EF4-FFF2-40B4-BE49-F238E27FC236}">
                <a16:creationId xmlns:a16="http://schemas.microsoft.com/office/drawing/2014/main" id="{8FEB5BB7-4202-4A83-9ACA-1C08D193ADC0}"/>
              </a:ext>
            </a:extLst>
          </p:cNvPr>
          <p:cNvSpPr txBox="1"/>
          <p:nvPr userDrawn="1"/>
        </p:nvSpPr>
        <p:spPr>
          <a:xfrm>
            <a:off x="571500" y="6176932"/>
            <a:ext cx="11010900" cy="400110"/>
          </a:xfrm>
          <a:prstGeom prst="rect">
            <a:avLst/>
          </a:prstGeom>
          <a:noFill/>
        </p:spPr>
        <p:txBody>
          <a:bodyPr wrap="square">
            <a:spAutoFit/>
          </a:bodyPr>
          <a:lstStyle/>
          <a:p>
            <a:pPr algn="ctr"/>
            <a:r>
              <a:rPr lang="en-US" sz="2000" b="0" spc="300" dirty="0">
                <a:solidFill>
                  <a:srgbClr val="2AACE3"/>
                </a:solidFill>
                <a:latin typeface="+mn-lt"/>
              </a:rPr>
              <a:t>COOLING TOWER EFFICIENCY PROGRAM OVERVIEW</a:t>
            </a:r>
          </a:p>
        </p:txBody>
      </p:sp>
    </p:spTree>
    <p:extLst>
      <p:ext uri="{BB962C8B-B14F-4D97-AF65-F5344CB8AC3E}">
        <p14:creationId xmlns:p14="http://schemas.microsoft.com/office/powerpoint/2010/main" val="3823198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762000"/>
            <a:ext cx="3657600" cy="2667000"/>
          </a:xfrm>
        </p:spPr>
        <p:txBody>
          <a:bodyPr anchor="t">
            <a:noAutofit/>
          </a:bodyPr>
          <a:lstStyle>
            <a:lvl1pPr>
              <a:defRPr sz="4800"/>
            </a:lvl1pPr>
          </a:lstStyle>
          <a:p>
            <a:r>
              <a:rPr lang="en-US" dirty="0"/>
              <a:t>Click to edit Master title style</a:t>
            </a:r>
          </a:p>
        </p:txBody>
      </p:sp>
      <p:sp>
        <p:nvSpPr>
          <p:cNvPr id="3" name="Picture Placeholder 2"/>
          <p:cNvSpPr>
            <a:spLocks noGrp="1"/>
          </p:cNvSpPr>
          <p:nvPr>
            <p:ph type="pic" idx="1"/>
          </p:nvPr>
        </p:nvSpPr>
        <p:spPr>
          <a:xfrm>
            <a:off x="5183188" y="0"/>
            <a:ext cx="7008812"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hasCustomPrompt="1"/>
          </p:nvPr>
        </p:nvSpPr>
        <p:spPr>
          <a:xfrm>
            <a:off x="609601" y="3962400"/>
            <a:ext cx="3657600" cy="1458218"/>
          </a:xfrm>
        </p:spPr>
        <p:txBody>
          <a:bodyPr>
            <a:noAutofit/>
          </a:bodyPr>
          <a:lstStyle>
            <a:lvl1pPr marL="0" indent="0">
              <a:lnSpc>
                <a:spcPct val="100000"/>
              </a:lnSpc>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TextBox 4">
            <a:extLst>
              <a:ext uri="{FF2B5EF4-FFF2-40B4-BE49-F238E27FC236}">
                <a16:creationId xmlns:a16="http://schemas.microsoft.com/office/drawing/2014/main" id="{8521B6E5-FB5B-4A01-8753-7CB0F8AE81D4}"/>
              </a:ext>
            </a:extLst>
          </p:cNvPr>
          <p:cNvSpPr txBox="1"/>
          <p:nvPr userDrawn="1"/>
        </p:nvSpPr>
        <p:spPr>
          <a:xfrm>
            <a:off x="571500" y="6176932"/>
            <a:ext cx="11010900" cy="400110"/>
          </a:xfrm>
          <a:prstGeom prst="rect">
            <a:avLst/>
          </a:prstGeom>
          <a:noFill/>
        </p:spPr>
        <p:txBody>
          <a:bodyPr wrap="square">
            <a:spAutoFit/>
          </a:bodyPr>
          <a:lstStyle/>
          <a:p>
            <a:pPr algn="ctr"/>
            <a:r>
              <a:rPr lang="en-US" sz="2000" b="0" spc="300" dirty="0">
                <a:solidFill>
                  <a:srgbClr val="2AACE3"/>
                </a:solidFill>
                <a:latin typeface="+mn-lt"/>
              </a:rPr>
              <a:t>COOLING TOWER EFFICIENCY PROGRAM OVERVIEW</a:t>
            </a:r>
          </a:p>
        </p:txBody>
      </p:sp>
    </p:spTree>
    <p:extLst>
      <p:ext uri="{BB962C8B-B14F-4D97-AF65-F5344CB8AC3E}">
        <p14:creationId xmlns:p14="http://schemas.microsoft.com/office/powerpoint/2010/main" val="8829193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3188" y="685800"/>
            <a:ext cx="6399210" cy="5486400"/>
          </a:xfrm>
        </p:spPr>
        <p:txBody>
          <a:bodyPr/>
          <a:lstStyle>
            <a:lvl1pPr>
              <a:lnSpc>
                <a:spcPct val="100000"/>
              </a:lnSpc>
              <a:defRPr sz="3200"/>
            </a:lvl1pPr>
            <a:lvl2pPr>
              <a:lnSpc>
                <a:spcPct val="100000"/>
              </a:lnSpc>
              <a:defRPr sz="2800"/>
            </a:lvl2pPr>
            <a:lvl3pPr>
              <a:lnSpc>
                <a:spcPct val="100000"/>
              </a:lnSpc>
              <a:defRPr sz="2400"/>
            </a:lvl3pPr>
            <a:lvl4pPr>
              <a:lnSpc>
                <a:spcPct val="100000"/>
              </a:lnSpc>
              <a:defRPr sz="2000"/>
            </a:lvl4pPr>
            <a:lvl5pPr>
              <a:lnSpc>
                <a:spcPct val="100000"/>
              </a:lnSpc>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1"/>
          <p:cNvSpPr>
            <a:spLocks noGrp="1"/>
          </p:cNvSpPr>
          <p:nvPr>
            <p:ph type="title"/>
          </p:nvPr>
        </p:nvSpPr>
        <p:spPr>
          <a:xfrm>
            <a:off x="609601" y="685800"/>
            <a:ext cx="3657600" cy="2357610"/>
          </a:xfrm>
        </p:spPr>
        <p:txBody>
          <a:bodyPr anchor="t">
            <a:noAutofit/>
          </a:bodyPr>
          <a:lstStyle>
            <a:lvl1pPr>
              <a:defRPr sz="4400"/>
            </a:lvl1pPr>
          </a:lstStyle>
          <a:p>
            <a:r>
              <a:rPr lang="en-US" dirty="0"/>
              <a:t>Click to edit Master title style</a:t>
            </a:r>
          </a:p>
        </p:txBody>
      </p:sp>
      <p:sp>
        <p:nvSpPr>
          <p:cNvPr id="11" name="Text Placeholder 3"/>
          <p:cNvSpPr>
            <a:spLocks noGrp="1"/>
          </p:cNvSpPr>
          <p:nvPr>
            <p:ph type="body" sz="half" idx="2"/>
          </p:nvPr>
        </p:nvSpPr>
        <p:spPr>
          <a:xfrm>
            <a:off x="609602" y="3429000"/>
            <a:ext cx="3657599" cy="2439988"/>
          </a:xfrm>
        </p:spPr>
        <p:txBody>
          <a:bodyPr>
            <a:normAutofit/>
          </a:bodyPr>
          <a:lstStyle>
            <a:lvl1pPr marL="0" indent="0">
              <a:lnSpc>
                <a:spcPct val="100000"/>
              </a:lnSpc>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TextBox 4">
            <a:extLst>
              <a:ext uri="{FF2B5EF4-FFF2-40B4-BE49-F238E27FC236}">
                <a16:creationId xmlns:a16="http://schemas.microsoft.com/office/drawing/2014/main" id="{889612A4-9A1F-419A-B433-7F7B768C6DDE}"/>
              </a:ext>
            </a:extLst>
          </p:cNvPr>
          <p:cNvSpPr txBox="1"/>
          <p:nvPr userDrawn="1"/>
        </p:nvSpPr>
        <p:spPr>
          <a:xfrm>
            <a:off x="571500" y="6176932"/>
            <a:ext cx="11010900" cy="400110"/>
          </a:xfrm>
          <a:prstGeom prst="rect">
            <a:avLst/>
          </a:prstGeom>
          <a:noFill/>
        </p:spPr>
        <p:txBody>
          <a:bodyPr wrap="square">
            <a:spAutoFit/>
          </a:bodyPr>
          <a:lstStyle/>
          <a:p>
            <a:pPr algn="ctr"/>
            <a:r>
              <a:rPr lang="en-US" sz="2000" b="0" spc="300" dirty="0">
                <a:solidFill>
                  <a:srgbClr val="2AACE3"/>
                </a:solidFill>
                <a:latin typeface="+mn-lt"/>
              </a:rPr>
              <a:t>COOLING TOWER EFFICIENCY PROGRAM OVERVIEW</a:t>
            </a:r>
          </a:p>
        </p:txBody>
      </p:sp>
    </p:spTree>
    <p:extLst>
      <p:ext uri="{BB962C8B-B14F-4D97-AF65-F5344CB8AC3E}">
        <p14:creationId xmlns:p14="http://schemas.microsoft.com/office/powerpoint/2010/main" val="31890440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E15DF4-5EEF-402D-AB17-F8609D25082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0A3455D-7446-446C-B420-0823A991C6BE}"/>
              </a:ext>
            </a:extLst>
          </p:cNvPr>
          <p:cNvSpPr>
            <a:spLocks noGrp="1"/>
          </p:cNvSpPr>
          <p:nvPr>
            <p:ph sz="half" idx="1"/>
          </p:nvPr>
        </p:nvSpPr>
        <p:spPr>
          <a:xfrm>
            <a:off x="609600" y="2622011"/>
            <a:ext cx="5410200" cy="355495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10C04931-701D-4D3D-9B3A-2933605903B3}"/>
              </a:ext>
            </a:extLst>
          </p:cNvPr>
          <p:cNvSpPr>
            <a:spLocks noGrp="1"/>
          </p:cNvSpPr>
          <p:nvPr>
            <p:ph sz="half" idx="2"/>
          </p:nvPr>
        </p:nvSpPr>
        <p:spPr>
          <a:xfrm>
            <a:off x="6172200" y="2622011"/>
            <a:ext cx="5410200" cy="355495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4">
            <a:extLst>
              <a:ext uri="{FF2B5EF4-FFF2-40B4-BE49-F238E27FC236}">
                <a16:creationId xmlns:a16="http://schemas.microsoft.com/office/drawing/2014/main" id="{2F9A0576-D5B4-4769-9024-F1C0752D759E}"/>
              </a:ext>
            </a:extLst>
          </p:cNvPr>
          <p:cNvSpPr>
            <a:spLocks noGrp="1"/>
          </p:cNvSpPr>
          <p:nvPr>
            <p:ph type="sldNum" sz="quarter" idx="10"/>
          </p:nvPr>
        </p:nvSpPr>
        <p:spPr/>
        <p:txBody>
          <a:bodyPr/>
          <a:lstStyle/>
          <a:p>
            <a:fld id="{0A91D960-F453-4381-8F8D-66C707B54401}" type="slidenum">
              <a:rPr lang="en-US" smtClean="0"/>
              <a:pPr/>
              <a:t>‹#›</a:t>
            </a:fld>
            <a:endParaRPr lang="en-US" dirty="0"/>
          </a:p>
        </p:txBody>
      </p:sp>
      <p:sp>
        <p:nvSpPr>
          <p:cNvPr id="6" name="TextBox 5">
            <a:extLst>
              <a:ext uri="{FF2B5EF4-FFF2-40B4-BE49-F238E27FC236}">
                <a16:creationId xmlns:a16="http://schemas.microsoft.com/office/drawing/2014/main" id="{0461451D-2B25-4ABE-8C81-2D690C9B3042}"/>
              </a:ext>
            </a:extLst>
          </p:cNvPr>
          <p:cNvSpPr txBox="1"/>
          <p:nvPr userDrawn="1"/>
        </p:nvSpPr>
        <p:spPr>
          <a:xfrm>
            <a:off x="571500" y="6176932"/>
            <a:ext cx="11010900" cy="400110"/>
          </a:xfrm>
          <a:prstGeom prst="rect">
            <a:avLst/>
          </a:prstGeom>
          <a:noFill/>
        </p:spPr>
        <p:txBody>
          <a:bodyPr wrap="square">
            <a:spAutoFit/>
          </a:bodyPr>
          <a:lstStyle/>
          <a:p>
            <a:pPr algn="ctr"/>
            <a:r>
              <a:rPr lang="en-US" sz="2000" b="0" spc="300" dirty="0">
                <a:solidFill>
                  <a:srgbClr val="2AACE3"/>
                </a:solidFill>
                <a:latin typeface="+mn-lt"/>
              </a:rPr>
              <a:t>COOLING TOWER EFFICIENCY PROGRAM OVERVIEW</a:t>
            </a:r>
          </a:p>
        </p:txBody>
      </p:sp>
    </p:spTree>
    <p:extLst>
      <p:ext uri="{BB962C8B-B14F-4D97-AF65-F5344CB8AC3E}">
        <p14:creationId xmlns:p14="http://schemas.microsoft.com/office/powerpoint/2010/main" val="39040241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sv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image" Target="../media/image3.png"/><Relationship Id="rId2" Type="http://schemas.openxmlformats.org/officeDocument/2006/relationships/slideLayout" Target="../slideLayouts/slideLayout15.xml"/><Relationship Id="rId16" Type="http://schemas.openxmlformats.org/officeDocument/2006/relationships/image" Target="../media/image2.sv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1.pn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B11E48C5-96BA-4027-9442-6BB159E01219}"/>
              </a:ext>
            </a:extLst>
          </p:cNvPr>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a:off x="0" y="6096000"/>
            <a:ext cx="12192000" cy="561975"/>
          </a:xfrm>
          <a:prstGeom prst="rect">
            <a:avLst/>
          </a:prstGeom>
        </p:spPr>
      </p:pic>
      <p:sp>
        <p:nvSpPr>
          <p:cNvPr id="2" name="Title Placeholder 1"/>
          <p:cNvSpPr>
            <a:spLocks noGrp="1"/>
          </p:cNvSpPr>
          <p:nvPr>
            <p:ph type="title"/>
          </p:nvPr>
        </p:nvSpPr>
        <p:spPr>
          <a:xfrm>
            <a:off x="609600" y="304800"/>
            <a:ext cx="10972800" cy="1838705"/>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609600" y="2438400"/>
            <a:ext cx="10972800" cy="355018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a16="http://schemas.microsoft.com/office/drawing/2014/main" id="{135F16CF-48A1-4C17-857B-A12080480E8A}"/>
              </a:ext>
            </a:extLst>
          </p:cNvPr>
          <p:cNvPicPr>
            <a:picLocks noChangeAspect="1"/>
          </p:cNvPicPr>
          <p:nvPr userDrawn="1"/>
        </p:nvPicPr>
        <p:blipFill>
          <a:blip r:embed="rId17" cstate="email">
            <a:extLst>
              <a:ext uri="{28A0092B-C50C-407E-A947-70E740481C1C}">
                <a14:useLocalDpi xmlns:a14="http://schemas.microsoft.com/office/drawing/2010/main"/>
              </a:ext>
            </a:extLst>
          </a:blip>
          <a:stretch>
            <a:fillRect/>
          </a:stretch>
        </p:blipFill>
        <p:spPr>
          <a:xfrm>
            <a:off x="10978529" y="6048242"/>
            <a:ext cx="603871" cy="603871"/>
          </a:xfrm>
          <a:prstGeom prst="rect">
            <a:avLst/>
          </a:prstGeom>
        </p:spPr>
      </p:pic>
      <p:sp>
        <p:nvSpPr>
          <p:cNvPr id="6" name="Slide Number Placeholder 5">
            <a:extLst>
              <a:ext uri="{FF2B5EF4-FFF2-40B4-BE49-F238E27FC236}">
                <a16:creationId xmlns:a16="http://schemas.microsoft.com/office/drawing/2014/main" id="{BDAE0F2B-1B34-4FCA-A95E-FADEDA290BD0}"/>
              </a:ext>
            </a:extLst>
          </p:cNvPr>
          <p:cNvSpPr>
            <a:spLocks noGrp="1"/>
          </p:cNvSpPr>
          <p:nvPr>
            <p:ph type="sldNum" sz="quarter" idx="4"/>
          </p:nvPr>
        </p:nvSpPr>
        <p:spPr>
          <a:xfrm>
            <a:off x="11582400" y="300830"/>
            <a:ext cx="383864" cy="365125"/>
          </a:xfrm>
          <a:prstGeom prst="rect">
            <a:avLst/>
          </a:prstGeom>
        </p:spPr>
        <p:txBody>
          <a:bodyPr vert="horz" lIns="91440" tIns="45720" rIns="91440" bIns="45720" rtlCol="0" anchor="ctr"/>
          <a:lstStyle>
            <a:lvl1pPr algn="r">
              <a:defRPr sz="1200" b="1">
                <a:solidFill>
                  <a:schemeClr val="bg1">
                    <a:lumMod val="85000"/>
                  </a:schemeClr>
                </a:solidFill>
              </a:defRPr>
            </a:lvl1pPr>
          </a:lstStyle>
          <a:p>
            <a:fld id="{0A91D960-F453-4381-8F8D-66C707B54401}" type="slidenum">
              <a:rPr lang="en-US" smtClean="0"/>
              <a:pPr/>
              <a:t>‹#›</a:t>
            </a:fld>
            <a:endParaRPr lang="en-US" dirty="0"/>
          </a:p>
        </p:txBody>
      </p:sp>
    </p:spTree>
    <p:extLst>
      <p:ext uri="{BB962C8B-B14F-4D97-AF65-F5344CB8AC3E}">
        <p14:creationId xmlns:p14="http://schemas.microsoft.com/office/powerpoint/2010/main" val="1304717714"/>
      </p:ext>
    </p:extLst>
  </p:cSld>
  <p:clrMap bg1="lt1" tx1="dk1" bg2="lt2" tx2="dk2" accent1="accent1" accent2="accent2" accent3="accent3" accent4="accent4" accent5="accent5" accent6="accent6" hlink="hlink" folHlink="folHlink"/>
  <p:sldLayoutIdLst>
    <p:sldLayoutId id="2147483678" r:id="rId1"/>
    <p:sldLayoutId id="2147483670" r:id="rId2"/>
    <p:sldLayoutId id="2147483679" r:id="rId3"/>
    <p:sldLayoutId id="2147483674" r:id="rId4"/>
    <p:sldLayoutId id="2147483673" r:id="rId5"/>
    <p:sldLayoutId id="2147483676" r:id="rId6"/>
    <p:sldLayoutId id="2147483668" r:id="rId7"/>
    <p:sldLayoutId id="2147483667" r:id="rId8"/>
    <p:sldLayoutId id="2147483675" r:id="rId9"/>
    <p:sldLayoutId id="2147483665" r:id="rId10"/>
    <p:sldLayoutId id="2147483677" r:id="rId11"/>
    <p:sldLayoutId id="2147483680" r:id="rId12"/>
    <p:sldLayoutId id="2147483681" r:id="rId13"/>
  </p:sldLayoutIdLst>
  <p:hf hdr="0" ftr="0" dt="0"/>
  <p:txStyles>
    <p:titleStyle>
      <a:lvl1pPr algn="l" defTabSz="914400" rtl="0" eaLnBrk="1" latinLnBrk="0" hangingPunct="1">
        <a:lnSpc>
          <a:spcPct val="90000"/>
        </a:lnSpc>
        <a:spcBef>
          <a:spcPct val="0"/>
        </a:spcBef>
        <a:buNone/>
        <a:defRPr sz="6000" b="1" kern="1200">
          <a:solidFill>
            <a:srgbClr val="2AACE3"/>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600"/>
        </a:spcBef>
        <a:spcAft>
          <a:spcPts val="600"/>
        </a:spcAft>
        <a:buClr>
          <a:srgbClr val="2AACE3"/>
        </a:buClr>
        <a:buSzPct val="90000"/>
        <a:buFont typeface="Wingdings" panose="05000000000000000000" pitchFamily="2" charset="2"/>
        <a:buChar char="S"/>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0"/>
        </a:spcBef>
        <a:spcAft>
          <a:spcPts val="120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0"/>
        </a:spcBef>
        <a:spcAft>
          <a:spcPts val="1200"/>
        </a:spcAft>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0"/>
        </a:spcBef>
        <a:spcAft>
          <a:spcPts val="1200"/>
        </a:spcAft>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B11E48C5-96BA-4027-9442-6BB159E01219}"/>
              </a:ext>
            </a:extLst>
          </p:cNvPr>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a:off x="0" y="6096000"/>
            <a:ext cx="12192000" cy="561975"/>
          </a:xfrm>
          <a:prstGeom prst="rect">
            <a:avLst/>
          </a:prstGeom>
        </p:spPr>
      </p:pic>
      <p:sp>
        <p:nvSpPr>
          <p:cNvPr id="2" name="Title Placeholder 1"/>
          <p:cNvSpPr>
            <a:spLocks noGrp="1"/>
          </p:cNvSpPr>
          <p:nvPr>
            <p:ph type="title"/>
          </p:nvPr>
        </p:nvSpPr>
        <p:spPr>
          <a:xfrm>
            <a:off x="609600" y="304800"/>
            <a:ext cx="10972800" cy="1838705"/>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609600" y="2438400"/>
            <a:ext cx="10972800" cy="355018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a16="http://schemas.microsoft.com/office/drawing/2014/main" id="{135F16CF-48A1-4C17-857B-A12080480E8A}"/>
              </a:ext>
            </a:extLst>
          </p:cNvPr>
          <p:cNvPicPr>
            <a:picLocks noChangeAspect="1"/>
          </p:cNvPicPr>
          <p:nvPr userDrawn="1"/>
        </p:nvPicPr>
        <p:blipFill>
          <a:blip r:embed="rId17" cstate="screen">
            <a:extLst>
              <a:ext uri="{28A0092B-C50C-407E-A947-70E740481C1C}">
                <a14:useLocalDpi xmlns:a14="http://schemas.microsoft.com/office/drawing/2010/main"/>
              </a:ext>
            </a:extLst>
          </a:blip>
          <a:stretch>
            <a:fillRect/>
          </a:stretch>
        </p:blipFill>
        <p:spPr>
          <a:xfrm>
            <a:off x="10978529" y="6048242"/>
            <a:ext cx="603871" cy="603871"/>
          </a:xfrm>
          <a:prstGeom prst="rect">
            <a:avLst/>
          </a:prstGeom>
        </p:spPr>
      </p:pic>
    </p:spTree>
    <p:extLst>
      <p:ext uri="{BB962C8B-B14F-4D97-AF65-F5344CB8AC3E}">
        <p14:creationId xmlns:p14="http://schemas.microsoft.com/office/powerpoint/2010/main" val="2796719064"/>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Lst>
  <p:hf sldNum="0" hdr="0" ftr="0" dt="0"/>
  <p:txStyles>
    <p:titleStyle>
      <a:lvl1pPr algn="l" defTabSz="914400" rtl="0" eaLnBrk="1" latinLnBrk="0" hangingPunct="1">
        <a:lnSpc>
          <a:spcPct val="90000"/>
        </a:lnSpc>
        <a:spcBef>
          <a:spcPct val="0"/>
        </a:spcBef>
        <a:buNone/>
        <a:defRPr sz="6000" b="1" kern="1200">
          <a:solidFill>
            <a:srgbClr val="2AACE3"/>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600"/>
        </a:spcBef>
        <a:spcAft>
          <a:spcPts val="600"/>
        </a:spcAft>
        <a:buClr>
          <a:srgbClr val="2AACE3"/>
        </a:buClr>
        <a:buSzPct val="70000"/>
        <a:buFont typeface="Wingdings" panose="05000000000000000000" pitchFamily="2" charset="2"/>
        <a:buChar char="S"/>
        <a:defRPr sz="3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0"/>
        </a:spcBef>
        <a:spcAft>
          <a:spcPts val="1200"/>
        </a:spcAft>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0"/>
        </a:spcBef>
        <a:spcAft>
          <a:spcPts val="120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0"/>
        </a:spcBef>
        <a:spcAft>
          <a:spcPts val="120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0"/>
        </a:spcBef>
        <a:spcAft>
          <a:spcPts val="120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1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17.xml"/><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hyperlink" Target="#_ftnref1"/><Relationship Id="rId2" Type="http://schemas.openxmlformats.org/officeDocument/2006/relationships/notesSlide" Target="../notesSlides/notesSlide9.xml"/><Relationship Id="rId1" Type="http://schemas.openxmlformats.org/officeDocument/2006/relationships/slideLayout" Target="../slideLayouts/slideLayout17.xml"/><Relationship Id="rId6" Type="http://schemas.openxmlformats.org/officeDocument/2006/relationships/hyperlink" Target="#_ftnref4"/><Relationship Id="rId5" Type="http://schemas.openxmlformats.org/officeDocument/2006/relationships/hyperlink" Target="#_ftnref3"/><Relationship Id="rId4" Type="http://schemas.openxmlformats.org/officeDocument/2006/relationships/hyperlink" Target="#_ftnref2"/></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31A326A-FF01-44FA-B5B6-4868056C732A}"/>
              </a:ext>
            </a:extLst>
          </p:cNvPr>
          <p:cNvSpPr>
            <a:spLocks noGrp="1"/>
          </p:cNvSpPr>
          <p:nvPr>
            <p:ph type="body" sz="quarter" idx="15"/>
          </p:nvPr>
        </p:nvSpPr>
        <p:spPr>
          <a:xfrm>
            <a:off x="-6724" y="76200"/>
            <a:ext cx="12205447" cy="1600200"/>
          </a:xfrm>
        </p:spPr>
        <p:txBody>
          <a:bodyPr>
            <a:normAutofit fontScale="62500" lnSpcReduction="20000"/>
          </a:bodyPr>
          <a:lstStyle/>
          <a:p>
            <a:r>
              <a:rPr lang="en-US" dirty="0"/>
              <a:t>Lessons Learned </a:t>
            </a:r>
          </a:p>
          <a:p>
            <a:r>
              <a:rPr lang="en-US" dirty="0"/>
              <a:t>Implementation of Austin’s Cooling Tower Efficiency Program</a:t>
            </a:r>
          </a:p>
        </p:txBody>
      </p:sp>
      <p:sp>
        <p:nvSpPr>
          <p:cNvPr id="3" name="Text Placeholder 2">
            <a:extLst>
              <a:ext uri="{FF2B5EF4-FFF2-40B4-BE49-F238E27FC236}">
                <a16:creationId xmlns:a16="http://schemas.microsoft.com/office/drawing/2014/main" id="{247A9DCA-C025-4BB9-A270-552E0D32BD8F}"/>
              </a:ext>
            </a:extLst>
          </p:cNvPr>
          <p:cNvSpPr>
            <a:spLocks noGrp="1"/>
          </p:cNvSpPr>
          <p:nvPr>
            <p:ph type="body" sz="quarter" idx="18"/>
          </p:nvPr>
        </p:nvSpPr>
        <p:spPr>
          <a:xfrm>
            <a:off x="-13448" y="1600200"/>
            <a:ext cx="12218894" cy="369332"/>
          </a:xfrm>
        </p:spPr>
        <p:txBody>
          <a:bodyPr/>
          <a:lstStyle/>
          <a:p>
            <a:r>
              <a:rPr lang="en-US" dirty="0"/>
              <a:t>February 2022</a:t>
            </a:r>
          </a:p>
        </p:txBody>
      </p:sp>
    </p:spTree>
    <p:extLst>
      <p:ext uri="{BB962C8B-B14F-4D97-AF65-F5344CB8AC3E}">
        <p14:creationId xmlns:p14="http://schemas.microsoft.com/office/powerpoint/2010/main" val="27063910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6A5A7D4-6246-4984-9104-B8991D251925}"/>
              </a:ext>
            </a:extLst>
          </p:cNvPr>
          <p:cNvSpPr>
            <a:spLocks noGrp="1"/>
          </p:cNvSpPr>
          <p:nvPr>
            <p:ph type="title"/>
          </p:nvPr>
        </p:nvSpPr>
        <p:spPr>
          <a:xfrm>
            <a:off x="533400" y="228600"/>
            <a:ext cx="10972800" cy="1295400"/>
          </a:xfrm>
        </p:spPr>
        <p:txBody>
          <a:bodyPr/>
          <a:lstStyle/>
          <a:p>
            <a:pPr algn="l"/>
            <a:r>
              <a:rPr lang="en-US" dirty="0"/>
              <a:t>Program Challenges</a:t>
            </a:r>
          </a:p>
        </p:txBody>
      </p:sp>
      <p:sp>
        <p:nvSpPr>
          <p:cNvPr id="4" name="Content Placeholder 3">
            <a:extLst>
              <a:ext uri="{FF2B5EF4-FFF2-40B4-BE49-F238E27FC236}">
                <a16:creationId xmlns:a16="http://schemas.microsoft.com/office/drawing/2014/main" id="{04858263-53CE-443B-BFD2-6739849A7BAB}"/>
              </a:ext>
            </a:extLst>
          </p:cNvPr>
          <p:cNvSpPr txBox="1">
            <a:spLocks/>
          </p:cNvSpPr>
          <p:nvPr/>
        </p:nvSpPr>
        <p:spPr>
          <a:xfrm>
            <a:off x="609600" y="1752600"/>
            <a:ext cx="10972800" cy="4126719"/>
          </a:xfrm>
          <a:prstGeom prst="rect">
            <a:avLst/>
          </a:prstGeom>
        </p:spPr>
        <p:txBody>
          <a:bodyPr vert="horz" lIns="91440" tIns="45720" rIns="91440" bIns="45720" rtlCol="0" anchor="ctr">
            <a:normAutofit/>
          </a:bodyPr>
          <a:lstStyle>
            <a:lvl1pPr marL="228600" indent="-228600" algn="l" defTabSz="914400" rtl="0" eaLnBrk="1" latinLnBrk="0" hangingPunct="1">
              <a:lnSpc>
                <a:spcPct val="100000"/>
              </a:lnSpc>
              <a:spcBef>
                <a:spcPts val="600"/>
              </a:spcBef>
              <a:spcAft>
                <a:spcPts val="600"/>
              </a:spcAft>
              <a:buClr>
                <a:srgbClr val="2AACE3"/>
              </a:buClr>
              <a:buSzPct val="90000"/>
              <a:buFont typeface="Wingdings" panose="05000000000000000000" pitchFamily="2" charset="2"/>
              <a:buChar char="S"/>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0"/>
              </a:spcBef>
              <a:spcAft>
                <a:spcPts val="60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0"/>
              </a:spcBef>
              <a:spcAft>
                <a:spcPts val="1200"/>
              </a:spcAft>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0"/>
              </a:spcBef>
              <a:spcAft>
                <a:spcPts val="1200"/>
              </a:spcAft>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Tx/>
              <a:buSzPct val="100000"/>
              <a:buFont typeface="Arial" panose="020B0604020202020204" pitchFamily="34" charset="0"/>
              <a:buChar char="•"/>
              <a:defRPr/>
            </a:pPr>
            <a:r>
              <a:rPr lang="en-US" sz="3200" dirty="0">
                <a:solidFill>
                  <a:sysClr val="windowText" lastClr="000000"/>
                </a:solidFill>
              </a:rPr>
              <a:t>Finding cooling towers in the wild.</a:t>
            </a:r>
          </a:p>
          <a:p>
            <a:pPr>
              <a:buClrTx/>
              <a:buSzPct val="100000"/>
              <a:buFont typeface="Arial" panose="020B0604020202020204" pitchFamily="34" charset="0"/>
              <a:buChar char="•"/>
              <a:defRPr/>
            </a:pPr>
            <a:r>
              <a:rPr lang="en-US" sz="3200" dirty="0">
                <a:solidFill>
                  <a:sysClr val="windowText" lastClr="000000"/>
                </a:solidFill>
              </a:rPr>
              <a:t>Property turnover and sales.</a:t>
            </a:r>
          </a:p>
          <a:p>
            <a:pPr>
              <a:buClrTx/>
              <a:buSzPct val="100000"/>
              <a:buFont typeface="Arial" panose="020B0604020202020204" pitchFamily="34" charset="0"/>
              <a:buChar char="•"/>
              <a:defRPr/>
            </a:pPr>
            <a:r>
              <a:rPr kumimoji="0" lang="en-US" sz="320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Program awareness</a:t>
            </a:r>
          </a:p>
          <a:p>
            <a:pPr lvl="1">
              <a:buSzPct val="100000"/>
              <a:defRPr/>
            </a:pPr>
            <a:r>
              <a:rPr lang="en-US" sz="3200" dirty="0">
                <a:solidFill>
                  <a:sysClr val="windowText" lastClr="000000"/>
                </a:solidFill>
              </a:rPr>
              <a:t>Evaporative loss and CTEP</a:t>
            </a:r>
          </a:p>
          <a:p>
            <a:pPr>
              <a:buClrTx/>
              <a:buSzPct val="100000"/>
              <a:buFont typeface="Arial" panose="020B0604020202020204" pitchFamily="34" charset="0"/>
              <a:buChar char="•"/>
              <a:defRPr/>
            </a:pPr>
            <a:r>
              <a:rPr kumimoji="0" lang="en-US" sz="3200" i="0" u="none" strike="noStrike" kern="1200" cap="none" spc="0" normalizeH="0" baseline="0" noProof="0" dirty="0" err="1">
                <a:ln>
                  <a:noFill/>
                </a:ln>
                <a:solidFill>
                  <a:sysClr val="windowText" lastClr="000000"/>
                </a:solidFill>
                <a:effectLst/>
                <a:uLnTx/>
                <a:uFillTx/>
                <a:latin typeface="Arial" panose="020B0604020202020204" pitchFamily="34" charset="0"/>
                <a:ea typeface="+mn-ea"/>
                <a:cs typeface="Arial" panose="020B0604020202020204" pitchFamily="34" charset="0"/>
              </a:rPr>
              <a:t>Ti</a:t>
            </a:r>
            <a:r>
              <a:rPr lang="en-US" sz="3200" dirty="0" err="1">
                <a:solidFill>
                  <a:sysClr val="windowText" lastClr="000000"/>
                </a:solidFill>
              </a:rPr>
              <a:t>mely</a:t>
            </a:r>
            <a:r>
              <a:rPr lang="en-US" sz="3200" dirty="0">
                <a:solidFill>
                  <a:sysClr val="windowText" lastClr="000000"/>
                </a:solidFill>
              </a:rPr>
              <a:t> submissions from program participants</a:t>
            </a:r>
            <a:endParaRPr kumimoji="0" lang="en-US" sz="320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6720827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6A5A7D4-6246-4984-9104-B8991D251925}"/>
              </a:ext>
            </a:extLst>
          </p:cNvPr>
          <p:cNvSpPr>
            <a:spLocks noGrp="1"/>
          </p:cNvSpPr>
          <p:nvPr>
            <p:ph type="title"/>
          </p:nvPr>
        </p:nvSpPr>
        <p:spPr>
          <a:xfrm>
            <a:off x="609600" y="228601"/>
            <a:ext cx="10972800" cy="1143000"/>
          </a:xfrm>
        </p:spPr>
        <p:txBody>
          <a:bodyPr/>
          <a:lstStyle/>
          <a:p>
            <a:pPr algn="l"/>
            <a:r>
              <a:rPr lang="en-US" dirty="0"/>
              <a:t>Program Challenges</a:t>
            </a:r>
          </a:p>
        </p:txBody>
      </p:sp>
      <p:sp>
        <p:nvSpPr>
          <p:cNvPr id="7" name="Text Placeholder 6">
            <a:extLst>
              <a:ext uri="{FF2B5EF4-FFF2-40B4-BE49-F238E27FC236}">
                <a16:creationId xmlns:a16="http://schemas.microsoft.com/office/drawing/2014/main" id="{82CFBC7F-136F-4790-AFA5-ADDCB1DD25A4}"/>
              </a:ext>
            </a:extLst>
          </p:cNvPr>
          <p:cNvSpPr>
            <a:spLocks noGrp="1"/>
          </p:cNvSpPr>
          <p:nvPr>
            <p:ph type="body" idx="1"/>
          </p:nvPr>
        </p:nvSpPr>
        <p:spPr>
          <a:xfrm>
            <a:off x="609600" y="1905000"/>
            <a:ext cx="10972800" cy="4147457"/>
          </a:xfrm>
        </p:spPr>
        <p:txBody>
          <a:bodyPr>
            <a:normAutofit/>
          </a:bodyPr>
          <a:lstStyle/>
          <a:p>
            <a:pPr marL="457200" indent="-457200">
              <a:buClrTx/>
              <a:buSzPct val="100000"/>
              <a:buFont typeface="Arial" panose="020B0604020202020204" pitchFamily="34" charset="0"/>
              <a:buChar char="•"/>
            </a:pPr>
            <a:r>
              <a:rPr lang="en-US" dirty="0"/>
              <a:t>Many delegate cooling tower responsibility and do not understand the operation and maintenance of the equipment.</a:t>
            </a:r>
          </a:p>
          <a:p>
            <a:pPr marL="457200" indent="-457200">
              <a:buClrTx/>
              <a:buSzPct val="100000"/>
              <a:buFont typeface="Arial" panose="020B0604020202020204" pitchFamily="34" charset="0"/>
              <a:buChar char="•"/>
            </a:pPr>
            <a:r>
              <a:rPr lang="en-US" dirty="0"/>
              <a:t>There’s an idea that lower cycles of concentration means better protection of cooling towers.</a:t>
            </a:r>
          </a:p>
        </p:txBody>
      </p:sp>
    </p:spTree>
    <p:extLst>
      <p:ext uri="{BB962C8B-B14F-4D97-AF65-F5344CB8AC3E}">
        <p14:creationId xmlns:p14="http://schemas.microsoft.com/office/powerpoint/2010/main" val="29335340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C0BE09-B01B-4DDF-A0AB-11F870D0E365}"/>
              </a:ext>
            </a:extLst>
          </p:cNvPr>
          <p:cNvSpPr>
            <a:spLocks noGrp="1"/>
          </p:cNvSpPr>
          <p:nvPr>
            <p:ph type="title"/>
          </p:nvPr>
        </p:nvSpPr>
        <p:spPr>
          <a:xfrm>
            <a:off x="609600" y="304801"/>
            <a:ext cx="10972800" cy="1219200"/>
          </a:xfrm>
        </p:spPr>
        <p:txBody>
          <a:bodyPr>
            <a:normAutofit/>
          </a:bodyPr>
          <a:lstStyle/>
          <a:p>
            <a:r>
              <a:rPr lang="en-US" dirty="0"/>
              <a:t>Lessons Learned</a:t>
            </a:r>
          </a:p>
        </p:txBody>
      </p:sp>
      <p:sp>
        <p:nvSpPr>
          <p:cNvPr id="3" name="Content Placeholder 2">
            <a:extLst>
              <a:ext uri="{FF2B5EF4-FFF2-40B4-BE49-F238E27FC236}">
                <a16:creationId xmlns:a16="http://schemas.microsoft.com/office/drawing/2014/main" id="{F73F05F8-C37E-406B-B4D1-7284E2843FF6}"/>
              </a:ext>
            </a:extLst>
          </p:cNvPr>
          <p:cNvSpPr>
            <a:spLocks noGrp="1"/>
          </p:cNvSpPr>
          <p:nvPr>
            <p:ph idx="1"/>
          </p:nvPr>
        </p:nvSpPr>
        <p:spPr>
          <a:xfrm>
            <a:off x="597568" y="1828800"/>
            <a:ext cx="10972800" cy="3962400"/>
          </a:xfrm>
        </p:spPr>
        <p:txBody>
          <a:bodyPr>
            <a:normAutofit/>
          </a:bodyPr>
          <a:lstStyle/>
          <a:p>
            <a:r>
              <a:rPr lang="en-US" sz="2800" dirty="0"/>
              <a:t>It’s critical to follow-up with the cooling tower community and key stakeholders.</a:t>
            </a:r>
          </a:p>
          <a:p>
            <a:pPr lvl="1"/>
            <a:r>
              <a:rPr lang="en-US" dirty="0"/>
              <a:t>Make yourself available to address issues.</a:t>
            </a:r>
          </a:p>
          <a:p>
            <a:r>
              <a:rPr lang="en-US" sz="2800" dirty="0"/>
              <a:t>Work within our organization to find the other cooling tower programs.</a:t>
            </a:r>
          </a:p>
          <a:p>
            <a:r>
              <a:rPr lang="en-US" sz="2800" dirty="0"/>
              <a:t>Create language that makes a business case for the program and various rebates and incentives.</a:t>
            </a:r>
          </a:p>
        </p:txBody>
      </p:sp>
      <p:sp>
        <p:nvSpPr>
          <p:cNvPr id="8" name="Slide Number Placeholder 7">
            <a:extLst>
              <a:ext uri="{FF2B5EF4-FFF2-40B4-BE49-F238E27FC236}">
                <a16:creationId xmlns:a16="http://schemas.microsoft.com/office/drawing/2014/main" id="{406B430E-AA95-49E3-B500-8A697A6F7F4C}"/>
              </a:ext>
            </a:extLst>
          </p:cNvPr>
          <p:cNvSpPr>
            <a:spLocks noGrp="1"/>
          </p:cNvSpPr>
          <p:nvPr>
            <p:ph type="sldNum" sz="quarter" idx="10"/>
          </p:nvPr>
        </p:nvSpPr>
        <p:spPr/>
        <p:txBody>
          <a:bodyPr/>
          <a:lstStyle/>
          <a:p>
            <a:fld id="{0A91D960-F453-4381-8F8D-66C707B54401}" type="slidenum">
              <a:rPr lang="en-US" smtClean="0"/>
              <a:pPr/>
              <a:t>12</a:t>
            </a:fld>
            <a:endParaRPr lang="en-US" dirty="0"/>
          </a:p>
        </p:txBody>
      </p:sp>
    </p:spTree>
    <p:extLst>
      <p:ext uri="{BB962C8B-B14F-4D97-AF65-F5344CB8AC3E}">
        <p14:creationId xmlns:p14="http://schemas.microsoft.com/office/powerpoint/2010/main" val="7168854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75FCCF-EB67-450B-BD49-C9331DDDAFD3}"/>
              </a:ext>
            </a:extLst>
          </p:cNvPr>
          <p:cNvSpPr>
            <a:spLocks noGrp="1"/>
          </p:cNvSpPr>
          <p:nvPr>
            <p:ph type="title"/>
          </p:nvPr>
        </p:nvSpPr>
        <p:spPr>
          <a:xfrm>
            <a:off x="607828" y="240664"/>
            <a:ext cx="11430000" cy="990600"/>
          </a:xfrm>
        </p:spPr>
        <p:txBody>
          <a:bodyPr>
            <a:normAutofit/>
          </a:bodyPr>
          <a:lstStyle/>
          <a:p>
            <a:r>
              <a:rPr lang="en-US" sz="4400" dirty="0"/>
              <a:t>Summary of Findings:</a:t>
            </a:r>
          </a:p>
        </p:txBody>
      </p:sp>
      <p:graphicFrame>
        <p:nvGraphicFramePr>
          <p:cNvPr id="6" name="Table 5">
            <a:extLst>
              <a:ext uri="{FF2B5EF4-FFF2-40B4-BE49-F238E27FC236}">
                <a16:creationId xmlns:a16="http://schemas.microsoft.com/office/drawing/2014/main" id="{5A7B5D40-2B5F-4B45-ABC7-C7D580A091E9}"/>
              </a:ext>
            </a:extLst>
          </p:cNvPr>
          <p:cNvGraphicFramePr>
            <a:graphicFrameLocks noGrp="1"/>
          </p:cNvGraphicFramePr>
          <p:nvPr>
            <p:extLst>
              <p:ext uri="{D42A27DB-BD31-4B8C-83A1-F6EECF244321}">
                <p14:modId xmlns:p14="http://schemas.microsoft.com/office/powerpoint/2010/main" val="3513754183"/>
              </p:ext>
            </p:extLst>
          </p:nvPr>
        </p:nvGraphicFramePr>
        <p:xfrm>
          <a:off x="607828" y="2209800"/>
          <a:ext cx="10058400" cy="1958340"/>
        </p:xfrm>
        <a:graphic>
          <a:graphicData uri="http://schemas.openxmlformats.org/drawingml/2006/table">
            <a:tbl>
              <a:tblPr>
                <a:tableStyleId>{5C22544A-7EE6-4342-B048-85BDC9FD1C3A}</a:tableStyleId>
              </a:tblPr>
              <a:tblGrid>
                <a:gridCol w="2756535">
                  <a:extLst>
                    <a:ext uri="{9D8B030D-6E8A-4147-A177-3AD203B41FA5}">
                      <a16:colId xmlns:a16="http://schemas.microsoft.com/office/drawing/2014/main" val="3661475985"/>
                    </a:ext>
                  </a:extLst>
                </a:gridCol>
                <a:gridCol w="1053465">
                  <a:extLst>
                    <a:ext uri="{9D8B030D-6E8A-4147-A177-3AD203B41FA5}">
                      <a16:colId xmlns:a16="http://schemas.microsoft.com/office/drawing/2014/main" val="509148374"/>
                    </a:ext>
                  </a:extLst>
                </a:gridCol>
                <a:gridCol w="1087488">
                  <a:extLst>
                    <a:ext uri="{9D8B030D-6E8A-4147-A177-3AD203B41FA5}">
                      <a16:colId xmlns:a16="http://schemas.microsoft.com/office/drawing/2014/main" val="3455633230"/>
                    </a:ext>
                  </a:extLst>
                </a:gridCol>
                <a:gridCol w="1485341">
                  <a:extLst>
                    <a:ext uri="{9D8B030D-6E8A-4147-A177-3AD203B41FA5}">
                      <a16:colId xmlns:a16="http://schemas.microsoft.com/office/drawing/2014/main" val="3520830924"/>
                    </a:ext>
                  </a:extLst>
                </a:gridCol>
                <a:gridCol w="805407">
                  <a:extLst>
                    <a:ext uri="{9D8B030D-6E8A-4147-A177-3AD203B41FA5}">
                      <a16:colId xmlns:a16="http://schemas.microsoft.com/office/drawing/2014/main" val="785943357"/>
                    </a:ext>
                  </a:extLst>
                </a:gridCol>
                <a:gridCol w="1456184">
                  <a:extLst>
                    <a:ext uri="{9D8B030D-6E8A-4147-A177-3AD203B41FA5}">
                      <a16:colId xmlns:a16="http://schemas.microsoft.com/office/drawing/2014/main" val="2613084712"/>
                    </a:ext>
                  </a:extLst>
                </a:gridCol>
                <a:gridCol w="1413980">
                  <a:extLst>
                    <a:ext uri="{9D8B030D-6E8A-4147-A177-3AD203B41FA5}">
                      <a16:colId xmlns:a16="http://schemas.microsoft.com/office/drawing/2014/main" val="299087251"/>
                    </a:ext>
                  </a:extLst>
                </a:gridCol>
              </a:tblGrid>
              <a:tr h="182880">
                <a:tc rowSpan="2">
                  <a:txBody>
                    <a:bodyPr/>
                    <a:lstStyle/>
                    <a:p>
                      <a:pPr marL="0" algn="ctr" defTabSz="914400" rtl="0" eaLnBrk="1" fontAlgn="b" latinLnBrk="0" hangingPunct="1"/>
                      <a:r>
                        <a:rPr lang="en-US" sz="1800" b="1" u="none" strike="noStrike" kern="1200" dirty="0">
                          <a:solidFill>
                            <a:schemeClr val="lt1"/>
                          </a:solidFill>
                          <a:effectLst/>
                          <a:latin typeface="+mn-lt"/>
                          <a:ea typeface="+mn-ea"/>
                          <a:cs typeface="+mn-cs"/>
                        </a:rPr>
                        <a:t>Compliance Program</a:t>
                      </a:r>
                    </a:p>
                  </a:txBody>
                  <a:tcPr marL="7620" marR="7620" marT="7620" marB="0" anchor="ctr">
                    <a:solidFill>
                      <a:schemeClr val="accent1"/>
                    </a:solidFill>
                  </a:tcPr>
                </a:tc>
                <a:tc rowSpan="2">
                  <a:txBody>
                    <a:bodyPr/>
                    <a:lstStyle/>
                    <a:p>
                      <a:pPr marL="0" algn="ctr" defTabSz="914400" rtl="0" eaLnBrk="1" fontAlgn="b" latinLnBrk="0" hangingPunct="1"/>
                      <a:r>
                        <a:rPr lang="en-US" sz="1800" b="1" u="none" strike="noStrike" kern="1200" dirty="0">
                          <a:solidFill>
                            <a:schemeClr val="lt1"/>
                          </a:solidFill>
                          <a:effectLst/>
                          <a:latin typeface="+mn-lt"/>
                          <a:ea typeface="+mn-ea"/>
                          <a:cs typeface="+mn-cs"/>
                        </a:rPr>
                        <a:t>Property Count</a:t>
                      </a:r>
                    </a:p>
                  </a:txBody>
                  <a:tcPr marL="7620" marR="7620" marT="7620" marB="0" anchor="ctr">
                    <a:solidFill>
                      <a:schemeClr val="accent1"/>
                    </a:solidFill>
                  </a:tcPr>
                </a:tc>
                <a:tc gridSpan="2">
                  <a:txBody>
                    <a:bodyPr/>
                    <a:lstStyle/>
                    <a:p>
                      <a:pPr algn="ctr" fontAlgn="b"/>
                      <a:r>
                        <a:rPr lang="en-US" sz="1800" b="1" u="none" strike="noStrike" kern="1200" dirty="0">
                          <a:solidFill>
                            <a:schemeClr val="lt1"/>
                          </a:solidFill>
                          <a:effectLst/>
                          <a:latin typeface="+mn-lt"/>
                          <a:ea typeface="+mn-ea"/>
                          <a:cs typeface="+mn-cs"/>
                        </a:rPr>
                        <a:t>Avg. Property GPD Savings</a:t>
                      </a:r>
                    </a:p>
                  </a:txBody>
                  <a:tcPr marL="7620" marR="7620" marT="7620" marB="0" anchor="ctr">
                    <a:solidFill>
                      <a:schemeClr val="accent1"/>
                    </a:solidFill>
                  </a:tcPr>
                </a:tc>
                <a:tc hMerge="1">
                  <a:txBody>
                    <a:bodyPr/>
                    <a:lstStyle/>
                    <a:p>
                      <a:endParaRPr lang="en-US"/>
                    </a:p>
                  </a:txBody>
                  <a:tcPr/>
                </a:tc>
                <a:tc gridSpan="2">
                  <a:txBody>
                    <a:bodyPr/>
                    <a:lstStyle/>
                    <a:p>
                      <a:pPr algn="ctr" fontAlgn="b"/>
                      <a:r>
                        <a:rPr lang="en-US" sz="1800" b="1" u="none" strike="noStrike" kern="1200" dirty="0">
                          <a:solidFill>
                            <a:schemeClr val="lt1"/>
                          </a:solidFill>
                          <a:effectLst/>
                          <a:latin typeface="+mn-lt"/>
                          <a:ea typeface="+mn-ea"/>
                          <a:cs typeface="+mn-cs"/>
                        </a:rPr>
                        <a:t>Total MGD Savings</a:t>
                      </a:r>
                    </a:p>
                  </a:txBody>
                  <a:tcPr marL="7620" marR="7620" marT="7620" marB="0" anchor="ctr">
                    <a:solidFill>
                      <a:schemeClr val="accent1"/>
                    </a:solidFill>
                  </a:tcPr>
                </a:tc>
                <a:tc hMerge="1">
                  <a:txBody>
                    <a:bodyPr/>
                    <a:lstStyle/>
                    <a:p>
                      <a:endParaRPr lang="en-US"/>
                    </a:p>
                  </a:txBody>
                  <a:tcPr/>
                </a:tc>
                <a:tc rowSpan="2">
                  <a:txBody>
                    <a:bodyPr/>
                    <a:lstStyle/>
                    <a:p>
                      <a:pPr marL="0" algn="ctr" defTabSz="914400" rtl="0" eaLnBrk="1" fontAlgn="b" latinLnBrk="0" hangingPunct="1"/>
                      <a:r>
                        <a:rPr lang="en-US" sz="1800" b="1" u="none" strike="noStrike" kern="1200" dirty="0">
                          <a:solidFill>
                            <a:schemeClr val="lt1"/>
                          </a:solidFill>
                          <a:effectLst/>
                          <a:latin typeface="+mn-lt"/>
                          <a:ea typeface="+mn-ea"/>
                          <a:cs typeface="+mn-cs"/>
                        </a:rPr>
                        <a:t>Compliance End Use % of Total</a:t>
                      </a:r>
                    </a:p>
                  </a:txBody>
                  <a:tcPr marL="7620" marR="7620" marT="7620" marB="0" anchor="ctr">
                    <a:solidFill>
                      <a:schemeClr val="accent1"/>
                    </a:solidFill>
                  </a:tcPr>
                </a:tc>
                <a:extLst>
                  <a:ext uri="{0D108BD9-81ED-4DB2-BD59-A6C34878D82A}">
                    <a16:rowId xmlns:a16="http://schemas.microsoft.com/office/drawing/2014/main" val="3386053098"/>
                  </a:ext>
                </a:extLst>
              </a:tr>
              <a:tr h="182880">
                <a:tc vMerge="1">
                  <a:txBody>
                    <a:bodyPr/>
                    <a:lstStyle/>
                    <a:p>
                      <a:endParaRPr lang="en-US"/>
                    </a:p>
                  </a:txBody>
                  <a:tcPr/>
                </a:tc>
                <a:tc vMerge="1">
                  <a:txBody>
                    <a:bodyPr/>
                    <a:lstStyle/>
                    <a:p>
                      <a:endParaRPr lang="en-US"/>
                    </a:p>
                  </a:txBody>
                  <a:tcPr/>
                </a:tc>
                <a:tc>
                  <a:txBody>
                    <a:bodyPr/>
                    <a:lstStyle/>
                    <a:p>
                      <a:pPr marL="0" algn="ctr" defTabSz="914400" rtl="0" eaLnBrk="1" fontAlgn="b" latinLnBrk="0" hangingPunct="1"/>
                      <a:r>
                        <a:rPr lang="en-US" sz="1800" b="1" u="none" strike="noStrike" kern="1200" dirty="0">
                          <a:solidFill>
                            <a:schemeClr val="lt1"/>
                          </a:solidFill>
                          <a:effectLst/>
                          <a:latin typeface="+mn-lt"/>
                          <a:ea typeface="+mn-ea"/>
                          <a:cs typeface="+mn-cs"/>
                        </a:rPr>
                        <a:t>Annual</a:t>
                      </a:r>
                    </a:p>
                  </a:txBody>
                  <a:tcPr marL="7620" marR="7620" marT="7620" marB="0" anchor="ctr">
                    <a:solidFill>
                      <a:schemeClr val="accent1"/>
                    </a:solidFill>
                  </a:tcPr>
                </a:tc>
                <a:tc>
                  <a:txBody>
                    <a:bodyPr/>
                    <a:lstStyle/>
                    <a:p>
                      <a:pPr marL="0" algn="ctr" defTabSz="914400" rtl="0" eaLnBrk="1" fontAlgn="b" latinLnBrk="0" hangingPunct="1"/>
                      <a:r>
                        <a:rPr lang="en-US" sz="1800" b="1" u="none" strike="noStrike" kern="1200" dirty="0">
                          <a:solidFill>
                            <a:schemeClr val="lt1"/>
                          </a:solidFill>
                          <a:effectLst/>
                          <a:latin typeface="+mn-lt"/>
                          <a:ea typeface="+mn-ea"/>
                          <a:cs typeface="+mn-cs"/>
                        </a:rPr>
                        <a:t>August (Peak)</a:t>
                      </a:r>
                    </a:p>
                  </a:txBody>
                  <a:tcPr marL="7620" marR="7620" marT="7620" marB="0" anchor="ctr">
                    <a:solidFill>
                      <a:schemeClr val="accent1"/>
                    </a:solidFill>
                  </a:tcPr>
                </a:tc>
                <a:tc>
                  <a:txBody>
                    <a:bodyPr/>
                    <a:lstStyle/>
                    <a:p>
                      <a:pPr marL="0" algn="ctr" defTabSz="914400" rtl="0" eaLnBrk="1" fontAlgn="b" latinLnBrk="0" hangingPunct="1"/>
                      <a:r>
                        <a:rPr lang="en-US" sz="1800" b="1" u="none" strike="noStrike" kern="1200" dirty="0">
                          <a:solidFill>
                            <a:schemeClr val="lt1"/>
                          </a:solidFill>
                          <a:effectLst/>
                          <a:latin typeface="+mn-lt"/>
                          <a:ea typeface="+mn-ea"/>
                          <a:cs typeface="+mn-cs"/>
                        </a:rPr>
                        <a:t>Annual</a:t>
                      </a:r>
                    </a:p>
                  </a:txBody>
                  <a:tcPr marL="7620" marR="7620" marT="7620" marB="0" anchor="ctr">
                    <a:solidFill>
                      <a:schemeClr val="accent1"/>
                    </a:solidFill>
                  </a:tcPr>
                </a:tc>
                <a:tc>
                  <a:txBody>
                    <a:bodyPr/>
                    <a:lstStyle/>
                    <a:p>
                      <a:pPr marL="0" algn="ctr" defTabSz="914400" rtl="0" eaLnBrk="1" fontAlgn="b" latinLnBrk="0" hangingPunct="1"/>
                      <a:r>
                        <a:rPr lang="en-US" sz="1800" b="1" u="none" strike="noStrike" kern="1200" dirty="0">
                          <a:solidFill>
                            <a:schemeClr val="lt1"/>
                          </a:solidFill>
                          <a:effectLst/>
                          <a:latin typeface="+mn-lt"/>
                          <a:ea typeface="+mn-ea"/>
                          <a:cs typeface="+mn-cs"/>
                        </a:rPr>
                        <a:t>August (Peak)</a:t>
                      </a:r>
                    </a:p>
                  </a:txBody>
                  <a:tcPr marL="7620" marR="7620" marT="7620" marB="0" anchor="ctr">
                    <a:solidFill>
                      <a:schemeClr val="accent1"/>
                    </a:solidFill>
                  </a:tcPr>
                </a:tc>
                <a:tc vMerge="1">
                  <a:txBody>
                    <a:bodyPr/>
                    <a:lstStyle/>
                    <a:p>
                      <a:endParaRPr lang="en-US"/>
                    </a:p>
                  </a:txBody>
                  <a:tcPr/>
                </a:tc>
                <a:extLst>
                  <a:ext uri="{0D108BD9-81ED-4DB2-BD59-A6C34878D82A}">
                    <a16:rowId xmlns:a16="http://schemas.microsoft.com/office/drawing/2014/main" val="1220891680"/>
                  </a:ext>
                </a:extLst>
              </a:tr>
              <a:tr h="182880">
                <a:tc>
                  <a:txBody>
                    <a:bodyPr/>
                    <a:lstStyle/>
                    <a:p>
                      <a:pPr marL="0" algn="ctr" defTabSz="914400" rtl="0" eaLnBrk="1" fontAlgn="ctr" latinLnBrk="0" hangingPunct="1"/>
                      <a:r>
                        <a:rPr lang="en-US" sz="1800" u="none" strike="noStrike" kern="1200" dirty="0">
                          <a:solidFill>
                            <a:schemeClr val="dk1"/>
                          </a:solidFill>
                          <a:effectLst/>
                          <a:latin typeface="+mn-lt"/>
                          <a:ea typeface="+mn-ea"/>
                          <a:cs typeface="+mn-cs"/>
                        </a:rPr>
                        <a:t>Cooling Tower</a:t>
                      </a:r>
                    </a:p>
                  </a:txBody>
                  <a:tcPr marL="7620" marR="7620" marT="7620" marB="0" anchor="b"/>
                </a:tc>
                <a:tc>
                  <a:txBody>
                    <a:bodyPr/>
                    <a:lstStyle/>
                    <a:p>
                      <a:pPr marL="0" algn="ctr" defTabSz="914400" rtl="0" eaLnBrk="1" fontAlgn="ctr" latinLnBrk="0" hangingPunct="1"/>
                      <a:r>
                        <a:rPr lang="en-US" sz="1800" u="none" strike="noStrike" kern="1200" dirty="0">
                          <a:solidFill>
                            <a:schemeClr val="dk1"/>
                          </a:solidFill>
                          <a:effectLst/>
                          <a:latin typeface="+mn-lt"/>
                          <a:ea typeface="+mn-ea"/>
                          <a:cs typeface="+mn-cs"/>
                        </a:rPr>
                        <a:t>457</a:t>
                      </a:r>
                    </a:p>
                  </a:txBody>
                  <a:tcPr marL="7620" marR="7620" marT="7620" marB="0" anchor="b"/>
                </a:tc>
                <a:tc>
                  <a:txBody>
                    <a:bodyPr/>
                    <a:lstStyle/>
                    <a:p>
                      <a:pPr marL="0" algn="ctr" defTabSz="914400" rtl="0" eaLnBrk="1" fontAlgn="ctr" latinLnBrk="0" hangingPunct="1"/>
                      <a:r>
                        <a:rPr lang="en-US" sz="1800" u="none" strike="noStrike" kern="1200" dirty="0">
                          <a:solidFill>
                            <a:schemeClr val="dk1"/>
                          </a:solidFill>
                          <a:effectLst/>
                          <a:latin typeface="+mn-lt"/>
                          <a:ea typeface="+mn-ea"/>
                          <a:cs typeface="+mn-cs"/>
                        </a:rPr>
                        <a:t>1,520</a:t>
                      </a:r>
                    </a:p>
                  </a:txBody>
                  <a:tcPr marL="7620" marR="7620" marT="7620" marB="0" anchor="b"/>
                </a:tc>
                <a:tc>
                  <a:txBody>
                    <a:bodyPr/>
                    <a:lstStyle/>
                    <a:p>
                      <a:pPr marL="0" algn="ctr" defTabSz="914400" rtl="0" eaLnBrk="1" fontAlgn="ctr" latinLnBrk="0" hangingPunct="1"/>
                      <a:r>
                        <a:rPr lang="en-US" sz="1800" u="none" strike="noStrike" kern="1200" dirty="0">
                          <a:solidFill>
                            <a:schemeClr val="dk1"/>
                          </a:solidFill>
                          <a:effectLst/>
                          <a:latin typeface="+mn-lt"/>
                          <a:ea typeface="+mn-ea"/>
                          <a:cs typeface="+mn-cs"/>
                        </a:rPr>
                        <a:t>2,990</a:t>
                      </a:r>
                    </a:p>
                  </a:txBody>
                  <a:tcPr marL="7620" marR="7620" marT="7620" marB="0" anchor="b"/>
                </a:tc>
                <a:tc>
                  <a:txBody>
                    <a:bodyPr/>
                    <a:lstStyle/>
                    <a:p>
                      <a:pPr marL="0" algn="ctr" defTabSz="914400" rtl="0" eaLnBrk="1" fontAlgn="ctr" latinLnBrk="0" hangingPunct="1"/>
                      <a:r>
                        <a:rPr lang="en-US" sz="1800" u="none" strike="noStrike" kern="1200" dirty="0">
                          <a:solidFill>
                            <a:schemeClr val="dk1"/>
                          </a:solidFill>
                          <a:effectLst/>
                          <a:latin typeface="+mn-lt"/>
                          <a:ea typeface="+mn-ea"/>
                          <a:cs typeface="+mn-cs"/>
                        </a:rPr>
                        <a:t>0.69</a:t>
                      </a:r>
                    </a:p>
                  </a:txBody>
                  <a:tcPr marL="7620" marR="7620" marT="7620" marB="0" anchor="b"/>
                </a:tc>
                <a:tc>
                  <a:txBody>
                    <a:bodyPr/>
                    <a:lstStyle/>
                    <a:p>
                      <a:pPr marL="0" algn="ctr" defTabSz="914400" rtl="0" eaLnBrk="1" fontAlgn="ctr" latinLnBrk="0" hangingPunct="1"/>
                      <a:r>
                        <a:rPr lang="en-US" sz="1800" u="none" strike="noStrike" kern="1200" dirty="0">
                          <a:solidFill>
                            <a:schemeClr val="dk1"/>
                          </a:solidFill>
                          <a:effectLst/>
                          <a:latin typeface="+mn-lt"/>
                          <a:ea typeface="+mn-ea"/>
                          <a:cs typeface="+mn-cs"/>
                        </a:rPr>
                        <a:t>1.37</a:t>
                      </a:r>
                    </a:p>
                  </a:txBody>
                  <a:tcPr marL="7620" marR="7620" marT="7620" marB="0" anchor="b"/>
                </a:tc>
                <a:tc>
                  <a:txBody>
                    <a:bodyPr/>
                    <a:lstStyle/>
                    <a:p>
                      <a:pPr marL="0" algn="ctr" defTabSz="914400" rtl="0" eaLnBrk="1" fontAlgn="ctr" latinLnBrk="0" hangingPunct="1"/>
                      <a:r>
                        <a:rPr lang="en-US" sz="1800" u="none" strike="noStrike" kern="1200" dirty="0">
                          <a:solidFill>
                            <a:schemeClr val="dk1"/>
                          </a:solidFill>
                          <a:effectLst/>
                          <a:latin typeface="+mn-lt"/>
                          <a:ea typeface="+mn-ea"/>
                          <a:cs typeface="+mn-cs"/>
                        </a:rPr>
                        <a:t>30%</a:t>
                      </a:r>
                    </a:p>
                  </a:txBody>
                  <a:tcPr marL="7620" marR="7620" marT="7620" marB="0" anchor="b"/>
                </a:tc>
                <a:extLst>
                  <a:ext uri="{0D108BD9-81ED-4DB2-BD59-A6C34878D82A}">
                    <a16:rowId xmlns:a16="http://schemas.microsoft.com/office/drawing/2014/main" val="3075708897"/>
                  </a:ext>
                </a:extLst>
              </a:tr>
              <a:tr h="182880">
                <a:tc>
                  <a:txBody>
                    <a:bodyPr/>
                    <a:lstStyle/>
                    <a:p>
                      <a:pPr marL="0" algn="ctr" defTabSz="914400" rtl="0" eaLnBrk="1" fontAlgn="ctr" latinLnBrk="0" hangingPunct="1"/>
                      <a:r>
                        <a:rPr lang="en-US" sz="1800" u="none" strike="noStrike" kern="1200" dirty="0">
                          <a:solidFill>
                            <a:schemeClr val="dk1"/>
                          </a:solidFill>
                          <a:effectLst/>
                          <a:latin typeface="+mn-lt"/>
                          <a:ea typeface="+mn-ea"/>
                          <a:cs typeface="+mn-cs"/>
                        </a:rPr>
                        <a:t>Facility Irrigation Assessment</a:t>
                      </a:r>
                    </a:p>
                  </a:txBody>
                  <a:tcPr marL="7620" marR="7620" marT="7620" marB="0" anchor="b"/>
                </a:tc>
                <a:tc>
                  <a:txBody>
                    <a:bodyPr/>
                    <a:lstStyle/>
                    <a:p>
                      <a:pPr marL="0" algn="ctr" defTabSz="914400" rtl="0" eaLnBrk="1" fontAlgn="ctr" latinLnBrk="0" hangingPunct="1"/>
                      <a:r>
                        <a:rPr lang="en-US" sz="1800" u="none" strike="noStrike" kern="1200" dirty="0">
                          <a:solidFill>
                            <a:schemeClr val="dk1"/>
                          </a:solidFill>
                          <a:effectLst/>
                          <a:latin typeface="+mn-lt"/>
                          <a:ea typeface="+mn-ea"/>
                          <a:cs typeface="+mn-cs"/>
                        </a:rPr>
                        <a:t>2,477</a:t>
                      </a:r>
                    </a:p>
                  </a:txBody>
                  <a:tcPr marL="7620" marR="7620" marT="7620" marB="0" anchor="b"/>
                </a:tc>
                <a:tc>
                  <a:txBody>
                    <a:bodyPr/>
                    <a:lstStyle/>
                    <a:p>
                      <a:pPr marL="0" algn="ctr" defTabSz="914400" rtl="0" eaLnBrk="1" fontAlgn="ctr" latinLnBrk="0" hangingPunct="1"/>
                      <a:r>
                        <a:rPr lang="en-US" sz="1800" u="none" strike="noStrike" kern="1200">
                          <a:solidFill>
                            <a:schemeClr val="dk1"/>
                          </a:solidFill>
                          <a:effectLst/>
                          <a:latin typeface="+mn-lt"/>
                          <a:ea typeface="+mn-ea"/>
                          <a:cs typeface="+mn-cs"/>
                        </a:rPr>
                        <a:t>86</a:t>
                      </a:r>
                    </a:p>
                  </a:txBody>
                  <a:tcPr marL="7620" marR="7620" marT="7620" marB="0" anchor="b"/>
                </a:tc>
                <a:tc>
                  <a:txBody>
                    <a:bodyPr/>
                    <a:lstStyle/>
                    <a:p>
                      <a:pPr marL="0" algn="ctr" defTabSz="914400" rtl="0" eaLnBrk="1" fontAlgn="ctr" latinLnBrk="0" hangingPunct="1"/>
                      <a:r>
                        <a:rPr lang="en-US" sz="1800" u="none" strike="noStrike" kern="1200" dirty="0">
                          <a:solidFill>
                            <a:schemeClr val="dk1"/>
                          </a:solidFill>
                          <a:effectLst/>
                          <a:latin typeface="+mn-lt"/>
                          <a:ea typeface="+mn-ea"/>
                          <a:cs typeface="+mn-cs"/>
                        </a:rPr>
                        <a:t>303</a:t>
                      </a:r>
                    </a:p>
                  </a:txBody>
                  <a:tcPr marL="7620" marR="7620" marT="7620" marB="0" anchor="b"/>
                </a:tc>
                <a:tc>
                  <a:txBody>
                    <a:bodyPr/>
                    <a:lstStyle/>
                    <a:p>
                      <a:pPr marL="0" algn="ctr" defTabSz="914400" rtl="0" eaLnBrk="1" fontAlgn="ctr" latinLnBrk="0" hangingPunct="1"/>
                      <a:r>
                        <a:rPr lang="en-US" sz="1800" u="none" strike="noStrike" kern="1200" dirty="0">
                          <a:solidFill>
                            <a:schemeClr val="dk1"/>
                          </a:solidFill>
                          <a:effectLst/>
                          <a:latin typeface="+mn-lt"/>
                          <a:ea typeface="+mn-ea"/>
                          <a:cs typeface="+mn-cs"/>
                        </a:rPr>
                        <a:t>0.21</a:t>
                      </a:r>
                    </a:p>
                  </a:txBody>
                  <a:tcPr marL="7620" marR="7620" marT="7620" marB="0" anchor="b"/>
                </a:tc>
                <a:tc>
                  <a:txBody>
                    <a:bodyPr/>
                    <a:lstStyle/>
                    <a:p>
                      <a:pPr marL="0" algn="ctr" defTabSz="914400" rtl="0" eaLnBrk="1" fontAlgn="ctr" latinLnBrk="0" hangingPunct="1"/>
                      <a:r>
                        <a:rPr lang="en-US" sz="1800" u="none" strike="noStrike" kern="1200" dirty="0">
                          <a:solidFill>
                            <a:schemeClr val="dk1"/>
                          </a:solidFill>
                          <a:effectLst/>
                          <a:latin typeface="+mn-lt"/>
                          <a:ea typeface="+mn-ea"/>
                          <a:cs typeface="+mn-cs"/>
                        </a:rPr>
                        <a:t>0.75</a:t>
                      </a:r>
                    </a:p>
                  </a:txBody>
                  <a:tcPr marL="7620" marR="7620" marT="7620" marB="0" anchor="b"/>
                </a:tc>
                <a:tc>
                  <a:txBody>
                    <a:bodyPr/>
                    <a:lstStyle/>
                    <a:p>
                      <a:pPr marL="0" algn="ctr" defTabSz="914400" rtl="0" eaLnBrk="1" fontAlgn="ctr" latinLnBrk="0" hangingPunct="1"/>
                      <a:r>
                        <a:rPr lang="en-US" sz="1800" u="none" strike="noStrike" kern="1200" dirty="0">
                          <a:solidFill>
                            <a:schemeClr val="dk1"/>
                          </a:solidFill>
                          <a:effectLst/>
                          <a:latin typeface="+mn-lt"/>
                          <a:ea typeface="+mn-ea"/>
                          <a:cs typeface="+mn-cs"/>
                        </a:rPr>
                        <a:t>30%</a:t>
                      </a:r>
                    </a:p>
                  </a:txBody>
                  <a:tcPr marL="7620" marR="7620" marT="7620" marB="0" anchor="b"/>
                </a:tc>
                <a:extLst>
                  <a:ext uri="{0D108BD9-81ED-4DB2-BD59-A6C34878D82A}">
                    <a16:rowId xmlns:a16="http://schemas.microsoft.com/office/drawing/2014/main" val="17062765"/>
                  </a:ext>
                </a:extLst>
              </a:tr>
              <a:tr h="0">
                <a:tc>
                  <a:txBody>
                    <a:bodyPr/>
                    <a:lstStyle/>
                    <a:p>
                      <a:pPr marL="0" algn="ctr" defTabSz="914400" rtl="0" eaLnBrk="1" fontAlgn="ctr" latinLnBrk="0" hangingPunct="1"/>
                      <a:r>
                        <a:rPr lang="en-US" sz="1800" u="none" strike="noStrike" kern="1200">
                          <a:solidFill>
                            <a:schemeClr val="dk1"/>
                          </a:solidFill>
                          <a:effectLst/>
                          <a:latin typeface="+mn-lt"/>
                          <a:ea typeface="+mn-ea"/>
                          <a:cs typeface="+mn-cs"/>
                        </a:rPr>
                        <a:t>Carwash Efficiency</a:t>
                      </a:r>
                    </a:p>
                  </a:txBody>
                  <a:tcPr marL="7620" marR="7620" marT="7620" marB="0" anchor="b"/>
                </a:tc>
                <a:tc>
                  <a:txBody>
                    <a:bodyPr/>
                    <a:lstStyle/>
                    <a:p>
                      <a:pPr marL="0" algn="ctr" defTabSz="914400" rtl="0" eaLnBrk="1" fontAlgn="ctr" latinLnBrk="0" hangingPunct="1"/>
                      <a:r>
                        <a:rPr lang="en-US" sz="1800" u="none" strike="noStrike" kern="1200">
                          <a:solidFill>
                            <a:schemeClr val="dk1"/>
                          </a:solidFill>
                          <a:effectLst/>
                          <a:latin typeface="+mn-lt"/>
                          <a:ea typeface="+mn-ea"/>
                          <a:cs typeface="+mn-cs"/>
                        </a:rPr>
                        <a:t>219</a:t>
                      </a:r>
                    </a:p>
                  </a:txBody>
                  <a:tcPr marL="7620" marR="7620" marT="7620" marB="0" anchor="b"/>
                </a:tc>
                <a:tc>
                  <a:txBody>
                    <a:bodyPr/>
                    <a:lstStyle/>
                    <a:p>
                      <a:pPr marL="0" algn="ctr" defTabSz="914400" rtl="0" eaLnBrk="1" fontAlgn="ctr" latinLnBrk="0" hangingPunct="1"/>
                      <a:r>
                        <a:rPr lang="en-US" sz="1800" u="none" strike="noStrike" kern="1200">
                          <a:solidFill>
                            <a:schemeClr val="dk1"/>
                          </a:solidFill>
                          <a:effectLst/>
                          <a:latin typeface="+mn-lt"/>
                          <a:ea typeface="+mn-ea"/>
                          <a:cs typeface="+mn-cs"/>
                        </a:rPr>
                        <a:t>450</a:t>
                      </a:r>
                    </a:p>
                  </a:txBody>
                  <a:tcPr marL="7620" marR="7620" marT="7620" marB="0" anchor="b"/>
                </a:tc>
                <a:tc>
                  <a:txBody>
                    <a:bodyPr/>
                    <a:lstStyle/>
                    <a:p>
                      <a:pPr marL="0" algn="ctr" defTabSz="914400" rtl="0" eaLnBrk="1" fontAlgn="ctr" latinLnBrk="0" hangingPunct="1"/>
                      <a:r>
                        <a:rPr lang="en-US" sz="1800" u="none" strike="noStrike" kern="1200">
                          <a:solidFill>
                            <a:schemeClr val="dk1"/>
                          </a:solidFill>
                          <a:effectLst/>
                          <a:latin typeface="+mn-lt"/>
                          <a:ea typeface="+mn-ea"/>
                          <a:cs typeface="+mn-cs"/>
                        </a:rPr>
                        <a:t>450</a:t>
                      </a:r>
                    </a:p>
                  </a:txBody>
                  <a:tcPr marL="7620" marR="7620" marT="7620" marB="0" anchor="b"/>
                </a:tc>
                <a:tc>
                  <a:txBody>
                    <a:bodyPr/>
                    <a:lstStyle/>
                    <a:p>
                      <a:pPr marL="0" algn="ctr" defTabSz="914400" rtl="0" eaLnBrk="1" fontAlgn="ctr" latinLnBrk="0" hangingPunct="1"/>
                      <a:r>
                        <a:rPr lang="en-US" sz="1800" u="none" strike="noStrike" kern="1200">
                          <a:solidFill>
                            <a:schemeClr val="dk1"/>
                          </a:solidFill>
                          <a:effectLst/>
                          <a:latin typeface="+mn-lt"/>
                          <a:ea typeface="+mn-ea"/>
                          <a:cs typeface="+mn-cs"/>
                        </a:rPr>
                        <a:t>0.10</a:t>
                      </a:r>
                    </a:p>
                  </a:txBody>
                  <a:tcPr marL="7620" marR="7620" marT="7620" marB="0" anchor="b"/>
                </a:tc>
                <a:tc>
                  <a:txBody>
                    <a:bodyPr/>
                    <a:lstStyle/>
                    <a:p>
                      <a:pPr marL="0" algn="ctr" defTabSz="914400" rtl="0" eaLnBrk="1" fontAlgn="ctr" latinLnBrk="0" hangingPunct="1"/>
                      <a:r>
                        <a:rPr lang="en-US" sz="1800" u="none" strike="noStrike" kern="1200">
                          <a:solidFill>
                            <a:schemeClr val="dk1"/>
                          </a:solidFill>
                          <a:effectLst/>
                          <a:latin typeface="+mn-lt"/>
                          <a:ea typeface="+mn-ea"/>
                          <a:cs typeface="+mn-cs"/>
                        </a:rPr>
                        <a:t>0.10</a:t>
                      </a:r>
                    </a:p>
                  </a:txBody>
                  <a:tcPr marL="7620" marR="7620" marT="7620" marB="0" anchor="b"/>
                </a:tc>
                <a:tc>
                  <a:txBody>
                    <a:bodyPr/>
                    <a:lstStyle/>
                    <a:p>
                      <a:pPr marL="0" algn="ctr" defTabSz="914400" rtl="0" eaLnBrk="1" fontAlgn="ctr" latinLnBrk="0" hangingPunct="1"/>
                      <a:r>
                        <a:rPr lang="en-US" sz="1800" u="none" strike="noStrike" kern="1200" dirty="0">
                          <a:solidFill>
                            <a:schemeClr val="dk1"/>
                          </a:solidFill>
                          <a:effectLst/>
                          <a:latin typeface="+mn-lt"/>
                          <a:ea typeface="+mn-ea"/>
                          <a:cs typeface="+mn-cs"/>
                        </a:rPr>
                        <a:t>90%</a:t>
                      </a:r>
                    </a:p>
                  </a:txBody>
                  <a:tcPr marL="7620" marR="7620" marT="7620" marB="0" anchor="b"/>
                </a:tc>
                <a:extLst>
                  <a:ext uri="{0D108BD9-81ED-4DB2-BD59-A6C34878D82A}">
                    <a16:rowId xmlns:a16="http://schemas.microsoft.com/office/drawing/2014/main" val="2111828053"/>
                  </a:ext>
                </a:extLst>
              </a:tr>
              <a:tr h="182880">
                <a:tc>
                  <a:txBody>
                    <a:bodyPr/>
                    <a:lstStyle/>
                    <a:p>
                      <a:pPr marL="0" algn="ctr" defTabSz="914400" rtl="0" eaLnBrk="1" fontAlgn="ctr" latinLnBrk="0" hangingPunct="1"/>
                      <a:r>
                        <a:rPr lang="en-US" sz="1800" u="none" strike="noStrike" kern="1200">
                          <a:solidFill>
                            <a:schemeClr val="dk1"/>
                          </a:solidFill>
                          <a:effectLst/>
                          <a:latin typeface="+mn-lt"/>
                          <a:ea typeface="+mn-ea"/>
                          <a:cs typeface="+mn-cs"/>
                        </a:rPr>
                        <a:t>Total</a:t>
                      </a:r>
                    </a:p>
                  </a:txBody>
                  <a:tcPr marL="7620" marR="7620" marT="7620" marB="0" anchor="b"/>
                </a:tc>
                <a:tc>
                  <a:txBody>
                    <a:bodyPr/>
                    <a:lstStyle/>
                    <a:p>
                      <a:pPr marL="0" algn="ctr" defTabSz="914400" rtl="0" eaLnBrk="1" fontAlgn="ctr" latinLnBrk="0" hangingPunct="1"/>
                      <a:r>
                        <a:rPr lang="en-US" sz="1800" u="none" strike="noStrike" kern="1200" dirty="0">
                          <a:solidFill>
                            <a:schemeClr val="dk1"/>
                          </a:solidFill>
                          <a:effectLst/>
                          <a:latin typeface="+mn-lt"/>
                          <a:ea typeface="+mn-ea"/>
                          <a:cs typeface="+mn-cs"/>
                        </a:rPr>
                        <a:t>3,153</a:t>
                      </a:r>
                    </a:p>
                  </a:txBody>
                  <a:tcPr marL="7620" marR="7620" marT="7620" marB="0" anchor="b"/>
                </a:tc>
                <a:tc>
                  <a:txBody>
                    <a:bodyPr/>
                    <a:lstStyle/>
                    <a:p>
                      <a:pPr marL="0" algn="ctr" defTabSz="914400" rtl="0" eaLnBrk="1" fontAlgn="ctr" latinLnBrk="0" hangingPunct="1"/>
                      <a:r>
                        <a:rPr lang="en-US" sz="1800" u="none" strike="noStrike" kern="1200" dirty="0">
                          <a:solidFill>
                            <a:schemeClr val="dk1"/>
                          </a:solidFill>
                          <a:effectLst/>
                          <a:latin typeface="+mn-lt"/>
                          <a:ea typeface="+mn-ea"/>
                          <a:cs typeface="+mn-cs"/>
                        </a:rPr>
                        <a:t>319</a:t>
                      </a:r>
                    </a:p>
                  </a:txBody>
                  <a:tcPr marL="7620" marR="7620" marT="7620" marB="0" anchor="b"/>
                </a:tc>
                <a:tc>
                  <a:txBody>
                    <a:bodyPr/>
                    <a:lstStyle/>
                    <a:p>
                      <a:pPr marL="0" algn="ctr" defTabSz="914400" rtl="0" eaLnBrk="1" fontAlgn="ctr" latinLnBrk="0" hangingPunct="1"/>
                      <a:r>
                        <a:rPr lang="en-US" sz="1800" u="none" strike="noStrike" kern="1200">
                          <a:solidFill>
                            <a:schemeClr val="dk1"/>
                          </a:solidFill>
                          <a:effectLst/>
                          <a:latin typeface="+mn-lt"/>
                          <a:ea typeface="+mn-ea"/>
                          <a:cs typeface="+mn-cs"/>
                        </a:rPr>
                        <a:t>703</a:t>
                      </a:r>
                    </a:p>
                  </a:txBody>
                  <a:tcPr marL="7620" marR="7620" marT="7620" marB="0" anchor="b"/>
                </a:tc>
                <a:tc>
                  <a:txBody>
                    <a:bodyPr/>
                    <a:lstStyle/>
                    <a:p>
                      <a:pPr marL="0" algn="ctr" defTabSz="914400" rtl="0" eaLnBrk="1" fontAlgn="ctr" latinLnBrk="0" hangingPunct="1"/>
                      <a:r>
                        <a:rPr lang="en-US" sz="1800" u="none" strike="noStrike" kern="1200">
                          <a:solidFill>
                            <a:schemeClr val="dk1"/>
                          </a:solidFill>
                          <a:effectLst/>
                          <a:latin typeface="+mn-lt"/>
                          <a:ea typeface="+mn-ea"/>
                          <a:cs typeface="+mn-cs"/>
                        </a:rPr>
                        <a:t>1.01</a:t>
                      </a:r>
                    </a:p>
                  </a:txBody>
                  <a:tcPr marL="7620" marR="7620" marT="7620" marB="0" anchor="b"/>
                </a:tc>
                <a:tc>
                  <a:txBody>
                    <a:bodyPr/>
                    <a:lstStyle/>
                    <a:p>
                      <a:pPr marL="0" algn="ctr" defTabSz="914400" rtl="0" eaLnBrk="1" fontAlgn="ctr" latinLnBrk="0" hangingPunct="1"/>
                      <a:r>
                        <a:rPr lang="en-US" sz="1800" u="none" strike="noStrike" kern="1200" dirty="0">
                          <a:solidFill>
                            <a:schemeClr val="dk1"/>
                          </a:solidFill>
                          <a:effectLst/>
                          <a:latin typeface="+mn-lt"/>
                          <a:ea typeface="+mn-ea"/>
                          <a:cs typeface="+mn-cs"/>
                        </a:rPr>
                        <a:t>2.22</a:t>
                      </a:r>
                    </a:p>
                  </a:txBody>
                  <a:tcPr marL="7620" marR="7620" marT="7620" marB="0" anchor="b"/>
                </a:tc>
                <a:tc>
                  <a:txBody>
                    <a:bodyPr/>
                    <a:lstStyle/>
                    <a:p>
                      <a:pPr marL="0" algn="ctr" defTabSz="914400" rtl="0" eaLnBrk="1" fontAlgn="ctr" latinLnBrk="0" hangingPunct="1"/>
                      <a:r>
                        <a:rPr lang="en-US" sz="1800" u="none" strike="noStrike" kern="1200" dirty="0">
                          <a:solidFill>
                            <a:schemeClr val="dk1"/>
                          </a:solidFill>
                          <a:effectLst/>
                          <a:latin typeface="+mn-lt"/>
                          <a:ea typeface="+mn-ea"/>
                          <a:cs typeface="+mn-cs"/>
                        </a:rPr>
                        <a:t>-</a:t>
                      </a:r>
                    </a:p>
                  </a:txBody>
                  <a:tcPr marL="7620" marR="7620" marT="7620" marB="0" anchor="b"/>
                </a:tc>
                <a:extLst>
                  <a:ext uri="{0D108BD9-81ED-4DB2-BD59-A6C34878D82A}">
                    <a16:rowId xmlns:a16="http://schemas.microsoft.com/office/drawing/2014/main" val="2485628930"/>
                  </a:ext>
                </a:extLst>
              </a:tr>
            </a:tbl>
          </a:graphicData>
        </a:graphic>
      </p:graphicFrame>
    </p:spTree>
    <p:extLst>
      <p:ext uri="{BB962C8B-B14F-4D97-AF65-F5344CB8AC3E}">
        <p14:creationId xmlns:p14="http://schemas.microsoft.com/office/powerpoint/2010/main" val="11027409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75FCCF-EB67-450B-BD49-C9331DDDAFD3}"/>
              </a:ext>
            </a:extLst>
          </p:cNvPr>
          <p:cNvSpPr>
            <a:spLocks noGrp="1"/>
          </p:cNvSpPr>
          <p:nvPr>
            <p:ph type="title"/>
          </p:nvPr>
        </p:nvSpPr>
        <p:spPr>
          <a:xfrm>
            <a:off x="381000" y="304800"/>
            <a:ext cx="11430000" cy="990600"/>
          </a:xfrm>
        </p:spPr>
        <p:txBody>
          <a:bodyPr>
            <a:normAutofit/>
          </a:bodyPr>
          <a:lstStyle/>
          <a:p>
            <a:r>
              <a:rPr lang="en-US" sz="4000" dirty="0"/>
              <a:t>Analysis Plan: CT Compliance Program</a:t>
            </a:r>
          </a:p>
        </p:txBody>
      </p:sp>
      <p:sp>
        <p:nvSpPr>
          <p:cNvPr id="3" name="Content Placeholder 2">
            <a:extLst>
              <a:ext uri="{FF2B5EF4-FFF2-40B4-BE49-F238E27FC236}">
                <a16:creationId xmlns:a16="http://schemas.microsoft.com/office/drawing/2014/main" id="{77F469C0-3951-4593-AF5D-224ADF6FC658}"/>
              </a:ext>
            </a:extLst>
          </p:cNvPr>
          <p:cNvSpPr>
            <a:spLocks noGrp="1"/>
          </p:cNvSpPr>
          <p:nvPr>
            <p:ph idx="1"/>
          </p:nvPr>
        </p:nvSpPr>
        <p:spPr>
          <a:xfrm>
            <a:off x="381000" y="1143000"/>
            <a:ext cx="11353800" cy="7239000"/>
          </a:xfrm>
        </p:spPr>
        <p:txBody>
          <a:bodyPr>
            <a:normAutofit/>
          </a:bodyPr>
          <a:lstStyle/>
          <a:p>
            <a:pPr marL="365760" indent="-365760"/>
            <a:r>
              <a:rPr lang="en-US" sz="2200" b="1" dirty="0"/>
              <a:t>Analysis goal</a:t>
            </a:r>
            <a:r>
              <a:rPr lang="en-US" sz="2200" dirty="0"/>
              <a:t>: Determine statistically significant water demand difference between compliant and non-compliant cooling towers</a:t>
            </a:r>
          </a:p>
          <a:p>
            <a:pPr marL="365760" indent="-365760"/>
            <a:r>
              <a:rPr lang="en-US" sz="2200" dirty="0"/>
              <a:t>Used monthly metered CT make-up water usage from the Evaporative Loss Program run by Billing Adjustment Services (N = 120 CTs; 80 Compliant; 40 Not Compliant)</a:t>
            </a:r>
          </a:p>
          <a:p>
            <a:pPr marL="822960" lvl="1" indent="-365760"/>
            <a:r>
              <a:rPr lang="en-US" sz="1800" dirty="0"/>
              <a:t>Available usage from Jan-2013 to Feb-2020 (N = 86 months), prior to COVID impacts</a:t>
            </a:r>
          </a:p>
          <a:p>
            <a:pPr marL="822960" lvl="1" indent="-365760"/>
            <a:r>
              <a:rPr lang="en-US" sz="1800" dirty="0"/>
              <a:t>Extensive outlier removal (one month at either side of identified outlier using the inter-quartile method and negative values)</a:t>
            </a:r>
          </a:p>
          <a:p>
            <a:pPr marL="365760" indent="-365760"/>
            <a:r>
              <a:rPr lang="en-US" sz="2200" dirty="0"/>
              <a:t>Employed random-effects panel regression using R and </a:t>
            </a:r>
            <a:r>
              <a:rPr lang="en-US" sz="2200" dirty="0" err="1"/>
              <a:t>plm</a:t>
            </a:r>
            <a:r>
              <a:rPr lang="en-US" sz="2200" dirty="0"/>
              <a:t> library</a:t>
            </a:r>
          </a:p>
          <a:p>
            <a:pPr marL="822960" lvl="1" indent="-365760"/>
            <a:r>
              <a:rPr lang="en-US" sz="1800" dirty="0"/>
              <a:t>Time-invariant measure of size (fan area) requires random-effects modeling</a:t>
            </a:r>
          </a:p>
          <a:p>
            <a:pPr marL="822960" lvl="1" indent="-365760"/>
            <a:r>
              <a:rPr lang="en-US" sz="1800" dirty="0"/>
              <a:t>“Compliant Binary” variable (0/1) to denote CT that had submitted registration/inspection information</a:t>
            </a:r>
          </a:p>
          <a:p>
            <a:pPr marL="822960" lvl="1" indent="-365760"/>
            <a:r>
              <a:rPr lang="en-US" sz="1800" dirty="0"/>
              <a:t>“Compliant Since Binary” variable (0/1) that starts the year of first registration/inspection submission</a:t>
            </a:r>
          </a:p>
          <a:p>
            <a:pPr marL="822960" lvl="1" indent="-365760"/>
            <a:r>
              <a:rPr lang="en-US" sz="1800" dirty="0"/>
              <a:t>Included variables to assess water demand impacts due to weather (avg. vs. peak)</a:t>
            </a:r>
          </a:p>
          <a:p>
            <a:pPr marL="822960" lvl="1" indent="-365760"/>
            <a:r>
              <a:rPr lang="en-US" sz="1800" dirty="0"/>
              <a:t>Disaggregated CTs by land use classification to arrive at more homogeneous groups</a:t>
            </a:r>
          </a:p>
        </p:txBody>
      </p:sp>
    </p:spTree>
    <p:extLst>
      <p:ext uri="{BB962C8B-B14F-4D97-AF65-F5344CB8AC3E}">
        <p14:creationId xmlns:p14="http://schemas.microsoft.com/office/powerpoint/2010/main" val="27446824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407AF8-0502-4AE4-BEEC-103CF30D722A}"/>
              </a:ext>
            </a:extLst>
          </p:cNvPr>
          <p:cNvSpPr>
            <a:spLocks noGrp="1"/>
          </p:cNvSpPr>
          <p:nvPr>
            <p:ph type="title"/>
          </p:nvPr>
        </p:nvSpPr>
        <p:spPr>
          <a:xfrm>
            <a:off x="0" y="376047"/>
            <a:ext cx="12192000" cy="1838705"/>
          </a:xfrm>
        </p:spPr>
        <p:txBody>
          <a:bodyPr>
            <a:normAutofit/>
          </a:bodyPr>
          <a:lstStyle/>
          <a:p>
            <a:pPr algn="ctr"/>
            <a:r>
              <a:rPr lang="en-US" sz="4000" dirty="0"/>
              <a:t>CT Water Use as a Percentage of Total Use</a:t>
            </a:r>
          </a:p>
        </p:txBody>
      </p:sp>
      <p:sp>
        <p:nvSpPr>
          <p:cNvPr id="3" name="Content Placeholder 2">
            <a:extLst>
              <a:ext uri="{FF2B5EF4-FFF2-40B4-BE49-F238E27FC236}">
                <a16:creationId xmlns:a16="http://schemas.microsoft.com/office/drawing/2014/main" id="{8924CEC6-1175-499C-A901-A9DF1FE63730}"/>
              </a:ext>
            </a:extLst>
          </p:cNvPr>
          <p:cNvSpPr>
            <a:spLocks noGrp="1"/>
          </p:cNvSpPr>
          <p:nvPr>
            <p:ph idx="1"/>
          </p:nvPr>
        </p:nvSpPr>
        <p:spPr>
          <a:xfrm>
            <a:off x="914400" y="4623274"/>
            <a:ext cx="10134600" cy="2193544"/>
          </a:xfrm>
        </p:spPr>
        <p:txBody>
          <a:bodyPr>
            <a:normAutofit/>
          </a:bodyPr>
          <a:lstStyle/>
          <a:p>
            <a:pPr marL="365760" indent="-365760">
              <a:spcBef>
                <a:spcPts val="0"/>
              </a:spcBef>
            </a:pPr>
            <a:r>
              <a:rPr lang="en-US" sz="2000" dirty="0"/>
              <a:t>Some variability across land use sectors on the parcel-level percentage of water use attributable to cooling towers </a:t>
            </a:r>
          </a:p>
          <a:p>
            <a:pPr marL="365760" indent="-365760">
              <a:spcBef>
                <a:spcPts val="0"/>
              </a:spcBef>
            </a:pPr>
            <a:r>
              <a:rPr lang="en-US" sz="2000" dirty="0"/>
              <a:t>Overall, about 30% of parcel water use is cooling tower use (for parcels with a cooling tower)</a:t>
            </a:r>
          </a:p>
          <a:p>
            <a:pPr marL="365760" indent="-365760">
              <a:spcBef>
                <a:spcPts val="0"/>
              </a:spcBef>
            </a:pPr>
            <a:endParaRPr lang="it-IT" sz="2000" dirty="0"/>
          </a:p>
        </p:txBody>
      </p:sp>
      <p:graphicFrame>
        <p:nvGraphicFramePr>
          <p:cNvPr id="4" name="Table 3">
            <a:extLst>
              <a:ext uri="{FF2B5EF4-FFF2-40B4-BE49-F238E27FC236}">
                <a16:creationId xmlns:a16="http://schemas.microsoft.com/office/drawing/2014/main" id="{332B9731-9319-48E1-9A42-7DB9B65DD832}"/>
              </a:ext>
            </a:extLst>
          </p:cNvPr>
          <p:cNvGraphicFramePr>
            <a:graphicFrameLocks noGrp="1"/>
          </p:cNvGraphicFramePr>
          <p:nvPr/>
        </p:nvGraphicFramePr>
        <p:xfrm>
          <a:off x="1336997" y="1219200"/>
          <a:ext cx="9518006" cy="3204436"/>
        </p:xfrm>
        <a:graphic>
          <a:graphicData uri="http://schemas.openxmlformats.org/drawingml/2006/table">
            <a:tbl>
              <a:tblPr firstRow="1" bandRow="1">
                <a:tableStyleId>{5C22544A-7EE6-4342-B048-85BDC9FD1C3A}</a:tableStyleId>
              </a:tblPr>
              <a:tblGrid>
                <a:gridCol w="933756">
                  <a:extLst>
                    <a:ext uri="{9D8B030D-6E8A-4147-A177-3AD203B41FA5}">
                      <a16:colId xmlns:a16="http://schemas.microsoft.com/office/drawing/2014/main" val="2398404561"/>
                    </a:ext>
                  </a:extLst>
                </a:gridCol>
                <a:gridCol w="2326266">
                  <a:extLst>
                    <a:ext uri="{9D8B030D-6E8A-4147-A177-3AD203B41FA5}">
                      <a16:colId xmlns:a16="http://schemas.microsoft.com/office/drawing/2014/main" val="1200900901"/>
                    </a:ext>
                  </a:extLst>
                </a:gridCol>
                <a:gridCol w="1216932">
                  <a:extLst>
                    <a:ext uri="{9D8B030D-6E8A-4147-A177-3AD203B41FA5}">
                      <a16:colId xmlns:a16="http://schemas.microsoft.com/office/drawing/2014/main" val="1246629386"/>
                    </a:ext>
                  </a:extLst>
                </a:gridCol>
                <a:gridCol w="1622575">
                  <a:extLst>
                    <a:ext uri="{9D8B030D-6E8A-4147-A177-3AD203B41FA5}">
                      <a16:colId xmlns:a16="http://schemas.microsoft.com/office/drawing/2014/main" val="909672235"/>
                    </a:ext>
                  </a:extLst>
                </a:gridCol>
                <a:gridCol w="1862668">
                  <a:extLst>
                    <a:ext uri="{9D8B030D-6E8A-4147-A177-3AD203B41FA5}">
                      <a16:colId xmlns:a16="http://schemas.microsoft.com/office/drawing/2014/main" val="941683591"/>
                    </a:ext>
                  </a:extLst>
                </a:gridCol>
                <a:gridCol w="1555809">
                  <a:extLst>
                    <a:ext uri="{9D8B030D-6E8A-4147-A177-3AD203B41FA5}">
                      <a16:colId xmlns:a16="http://schemas.microsoft.com/office/drawing/2014/main" val="1536017993"/>
                    </a:ext>
                  </a:extLst>
                </a:gridCol>
              </a:tblGrid>
              <a:tr h="712696">
                <a:tc>
                  <a:txBody>
                    <a:bodyPr/>
                    <a:lstStyle/>
                    <a:p>
                      <a:pPr marL="0" algn="ctr" defTabSz="914400" rtl="0" eaLnBrk="1" fontAlgn="b" latinLnBrk="0" hangingPunct="1"/>
                      <a:r>
                        <a:rPr lang="en-US" sz="2000" b="1" u="none" strike="noStrike" kern="1200" dirty="0">
                          <a:solidFill>
                            <a:schemeClr val="lt1"/>
                          </a:solidFill>
                          <a:effectLst/>
                          <a:latin typeface="+mn-lt"/>
                          <a:ea typeface="+mn-ea"/>
                          <a:cs typeface="+mn-cs"/>
                        </a:rPr>
                        <a:t>LU</a:t>
                      </a:r>
                    </a:p>
                  </a:txBody>
                  <a:tcPr marL="7620" marR="7620" marT="7620" marB="0" anchor="ctr"/>
                </a:tc>
                <a:tc>
                  <a:txBody>
                    <a:bodyPr/>
                    <a:lstStyle/>
                    <a:p>
                      <a:pPr marL="0" algn="ctr" defTabSz="914400" rtl="0" eaLnBrk="1" fontAlgn="b" latinLnBrk="0" hangingPunct="1"/>
                      <a:r>
                        <a:rPr lang="en-US" sz="2000" b="1" u="none" strike="noStrike" kern="1200" dirty="0">
                          <a:solidFill>
                            <a:schemeClr val="lt1"/>
                          </a:solidFill>
                          <a:effectLst/>
                          <a:latin typeface="+mn-lt"/>
                          <a:ea typeface="+mn-ea"/>
                          <a:cs typeface="+mn-cs"/>
                        </a:rPr>
                        <a:t>Description</a:t>
                      </a:r>
                    </a:p>
                  </a:txBody>
                  <a:tcPr marL="7620" marR="7620" marT="7620" marB="0" anchor="ctr"/>
                </a:tc>
                <a:tc>
                  <a:txBody>
                    <a:bodyPr/>
                    <a:lstStyle/>
                    <a:p>
                      <a:pPr marL="0" algn="ctr" defTabSz="914400" rtl="0" eaLnBrk="1" fontAlgn="b" latinLnBrk="0" hangingPunct="1"/>
                      <a:r>
                        <a:rPr lang="en-US" sz="2000" b="1" u="none" strike="noStrike" kern="1200" dirty="0">
                          <a:solidFill>
                            <a:schemeClr val="lt1"/>
                          </a:solidFill>
                          <a:effectLst/>
                          <a:latin typeface="+mn-lt"/>
                          <a:ea typeface="+mn-ea"/>
                          <a:cs typeface="+mn-cs"/>
                        </a:rPr>
                        <a:t>Parcel Count</a:t>
                      </a:r>
                    </a:p>
                  </a:txBody>
                  <a:tcPr marL="7620" marR="7620" marT="7620" marB="0" anchor="ctr"/>
                </a:tc>
                <a:tc>
                  <a:txBody>
                    <a:bodyPr/>
                    <a:lstStyle/>
                    <a:p>
                      <a:pPr marL="0" algn="ctr" defTabSz="914400" rtl="0" eaLnBrk="1" fontAlgn="b" latinLnBrk="0" hangingPunct="1"/>
                      <a:r>
                        <a:rPr lang="en-US" sz="2000" b="1" u="none" strike="noStrike" kern="1200" dirty="0">
                          <a:solidFill>
                            <a:schemeClr val="lt1"/>
                          </a:solidFill>
                          <a:effectLst/>
                          <a:latin typeface="+mn-lt"/>
                          <a:ea typeface="+mn-ea"/>
                          <a:cs typeface="+mn-cs"/>
                        </a:rPr>
                        <a:t>Avg. CT Use (GPD)</a:t>
                      </a:r>
                    </a:p>
                  </a:txBody>
                  <a:tcPr marL="7620" marR="7620" marT="7620" marB="0" anchor="ctr"/>
                </a:tc>
                <a:tc>
                  <a:txBody>
                    <a:bodyPr/>
                    <a:lstStyle/>
                    <a:p>
                      <a:pPr marL="0" algn="ctr" defTabSz="914400" rtl="0" eaLnBrk="1" fontAlgn="b" latinLnBrk="0" hangingPunct="1"/>
                      <a:r>
                        <a:rPr lang="en-US" sz="2000" b="1" u="none" strike="noStrike" kern="1200" dirty="0">
                          <a:solidFill>
                            <a:schemeClr val="lt1"/>
                          </a:solidFill>
                          <a:effectLst/>
                          <a:latin typeface="+mn-lt"/>
                          <a:ea typeface="+mn-ea"/>
                          <a:cs typeface="+mn-cs"/>
                        </a:rPr>
                        <a:t>Avg. Parcel Use (GPD)</a:t>
                      </a:r>
                    </a:p>
                  </a:txBody>
                  <a:tcPr marL="7620" marR="7620" marT="7620" marB="0" anchor="ctr"/>
                </a:tc>
                <a:tc>
                  <a:txBody>
                    <a:bodyPr/>
                    <a:lstStyle/>
                    <a:p>
                      <a:pPr marL="0" algn="ctr" defTabSz="914400" rtl="0" eaLnBrk="1" fontAlgn="b" latinLnBrk="0" hangingPunct="1"/>
                      <a:r>
                        <a:rPr lang="en-US" sz="2000" b="1" u="none" strike="noStrike" kern="1200" dirty="0">
                          <a:solidFill>
                            <a:schemeClr val="lt1"/>
                          </a:solidFill>
                          <a:effectLst/>
                          <a:latin typeface="+mn-lt"/>
                          <a:ea typeface="+mn-ea"/>
                          <a:cs typeface="+mn-cs"/>
                        </a:rPr>
                        <a:t>CT Use % of Total</a:t>
                      </a:r>
                    </a:p>
                  </a:txBody>
                  <a:tcPr marL="7620" marR="7620" marT="7620" marB="0" anchor="ctr"/>
                </a:tc>
                <a:extLst>
                  <a:ext uri="{0D108BD9-81ED-4DB2-BD59-A6C34878D82A}">
                    <a16:rowId xmlns:a16="http://schemas.microsoft.com/office/drawing/2014/main" val="1073726682"/>
                  </a:ext>
                </a:extLst>
              </a:tr>
              <a:tr h="199136">
                <a:tc>
                  <a:txBody>
                    <a:bodyPr/>
                    <a:lstStyle/>
                    <a:p>
                      <a:pPr algn="ctr" fontAlgn="b"/>
                      <a:r>
                        <a:rPr lang="en-US" sz="2000" b="0" i="0" u="none" strike="noStrike" dirty="0">
                          <a:solidFill>
                            <a:srgbClr val="000000"/>
                          </a:solidFill>
                          <a:effectLst/>
                          <a:latin typeface="+mn-lt"/>
                        </a:rPr>
                        <a:t>300</a:t>
                      </a:r>
                    </a:p>
                  </a:txBody>
                  <a:tcPr marL="7620" marR="7620" marT="7620" marB="0" anchor="ctr"/>
                </a:tc>
                <a:tc>
                  <a:txBody>
                    <a:bodyPr/>
                    <a:lstStyle/>
                    <a:p>
                      <a:pPr algn="ctr" fontAlgn="b"/>
                      <a:r>
                        <a:rPr lang="en-US" sz="2000" b="0" i="0" u="none" strike="noStrike" dirty="0">
                          <a:solidFill>
                            <a:srgbClr val="000000"/>
                          </a:solidFill>
                          <a:effectLst/>
                          <a:latin typeface="+mn-lt"/>
                        </a:rPr>
                        <a:t>General Commercial</a:t>
                      </a:r>
                    </a:p>
                  </a:txBody>
                  <a:tcPr marL="7620" marR="7620" marT="7620" marB="0" anchor="ctr"/>
                </a:tc>
                <a:tc>
                  <a:txBody>
                    <a:bodyPr/>
                    <a:lstStyle/>
                    <a:p>
                      <a:pPr algn="ctr" fontAlgn="b"/>
                      <a:r>
                        <a:rPr lang="en-US" sz="2000" b="0" i="0" u="none" strike="noStrike" dirty="0">
                          <a:solidFill>
                            <a:srgbClr val="000000"/>
                          </a:solidFill>
                          <a:effectLst/>
                          <a:latin typeface="+mn-lt"/>
                        </a:rPr>
                        <a:t>6</a:t>
                      </a:r>
                    </a:p>
                  </a:txBody>
                  <a:tcPr marL="7620" marR="7620" marT="7620" marB="0" anchor="ctr"/>
                </a:tc>
                <a:tc>
                  <a:txBody>
                    <a:bodyPr/>
                    <a:lstStyle/>
                    <a:p>
                      <a:pPr algn="ctr" fontAlgn="b"/>
                      <a:r>
                        <a:rPr lang="en-US" sz="2000" b="0" i="0" u="none" strike="noStrike">
                          <a:solidFill>
                            <a:srgbClr val="000000"/>
                          </a:solidFill>
                          <a:effectLst/>
                          <a:latin typeface="+mn-lt"/>
                        </a:rPr>
                        <a:t>6,689</a:t>
                      </a:r>
                    </a:p>
                  </a:txBody>
                  <a:tcPr marL="7620" marR="7620" marT="7620" marB="0" anchor="ctr"/>
                </a:tc>
                <a:tc>
                  <a:txBody>
                    <a:bodyPr/>
                    <a:lstStyle/>
                    <a:p>
                      <a:pPr algn="ctr" fontAlgn="b"/>
                      <a:r>
                        <a:rPr lang="en-US" sz="2000" b="0" i="0" u="none" strike="noStrike">
                          <a:solidFill>
                            <a:srgbClr val="000000"/>
                          </a:solidFill>
                          <a:effectLst/>
                          <a:latin typeface="+mn-lt"/>
                        </a:rPr>
                        <a:t>77,726</a:t>
                      </a:r>
                    </a:p>
                  </a:txBody>
                  <a:tcPr marL="7620" marR="7620" marT="7620" marB="0" anchor="ctr"/>
                </a:tc>
                <a:tc>
                  <a:txBody>
                    <a:bodyPr/>
                    <a:lstStyle/>
                    <a:p>
                      <a:pPr algn="ctr" fontAlgn="b"/>
                      <a:r>
                        <a:rPr lang="en-US" sz="2000" b="0" i="0" u="none" strike="noStrike" dirty="0">
                          <a:solidFill>
                            <a:srgbClr val="000000"/>
                          </a:solidFill>
                          <a:effectLst/>
                          <a:latin typeface="+mn-lt"/>
                        </a:rPr>
                        <a:t>8.6%</a:t>
                      </a:r>
                    </a:p>
                  </a:txBody>
                  <a:tcPr marL="7620" marR="7620" marT="7620" marB="0" anchor="ctr"/>
                </a:tc>
                <a:extLst>
                  <a:ext uri="{0D108BD9-81ED-4DB2-BD59-A6C34878D82A}">
                    <a16:rowId xmlns:a16="http://schemas.microsoft.com/office/drawing/2014/main" val="1124362"/>
                  </a:ext>
                </a:extLst>
              </a:tr>
              <a:tr h="195072">
                <a:tc>
                  <a:txBody>
                    <a:bodyPr/>
                    <a:lstStyle/>
                    <a:p>
                      <a:pPr algn="ctr" fontAlgn="b"/>
                      <a:r>
                        <a:rPr lang="en-US" sz="2000" b="0" i="0" u="none" strike="noStrike">
                          <a:solidFill>
                            <a:srgbClr val="000000"/>
                          </a:solidFill>
                          <a:effectLst/>
                          <a:latin typeface="+mn-lt"/>
                        </a:rPr>
                        <a:t>400</a:t>
                      </a:r>
                    </a:p>
                  </a:txBody>
                  <a:tcPr marL="7620" marR="7620" marT="7620" marB="0" anchor="ctr"/>
                </a:tc>
                <a:tc>
                  <a:txBody>
                    <a:bodyPr/>
                    <a:lstStyle/>
                    <a:p>
                      <a:pPr algn="ctr" fontAlgn="b"/>
                      <a:r>
                        <a:rPr lang="en-US" sz="2000" b="0" i="0" u="none" strike="noStrike" dirty="0">
                          <a:solidFill>
                            <a:srgbClr val="000000"/>
                          </a:solidFill>
                          <a:effectLst/>
                          <a:latin typeface="+mn-lt"/>
                        </a:rPr>
                        <a:t>Office Buildings</a:t>
                      </a:r>
                    </a:p>
                  </a:txBody>
                  <a:tcPr marL="7620" marR="7620" marT="7620" marB="0" anchor="ctr"/>
                </a:tc>
                <a:tc>
                  <a:txBody>
                    <a:bodyPr/>
                    <a:lstStyle/>
                    <a:p>
                      <a:pPr algn="ctr" fontAlgn="b"/>
                      <a:r>
                        <a:rPr lang="en-US" sz="2000" b="0" i="0" u="none" strike="noStrike" dirty="0">
                          <a:solidFill>
                            <a:srgbClr val="000000"/>
                          </a:solidFill>
                          <a:effectLst/>
                          <a:latin typeface="+mn-lt"/>
                        </a:rPr>
                        <a:t>51</a:t>
                      </a:r>
                    </a:p>
                  </a:txBody>
                  <a:tcPr marL="7620" marR="7620" marT="7620" marB="0" anchor="ctr"/>
                </a:tc>
                <a:tc>
                  <a:txBody>
                    <a:bodyPr/>
                    <a:lstStyle/>
                    <a:p>
                      <a:pPr algn="ctr" fontAlgn="b"/>
                      <a:r>
                        <a:rPr lang="en-US" sz="2000" b="0" i="0" u="none" strike="noStrike">
                          <a:solidFill>
                            <a:srgbClr val="000000"/>
                          </a:solidFill>
                          <a:effectLst/>
                          <a:latin typeface="+mn-lt"/>
                        </a:rPr>
                        <a:t>11,310</a:t>
                      </a:r>
                    </a:p>
                  </a:txBody>
                  <a:tcPr marL="7620" marR="7620" marT="7620" marB="0" anchor="ctr"/>
                </a:tc>
                <a:tc>
                  <a:txBody>
                    <a:bodyPr/>
                    <a:lstStyle/>
                    <a:p>
                      <a:pPr algn="ctr" fontAlgn="b"/>
                      <a:r>
                        <a:rPr lang="en-US" sz="2000" b="0" i="0" u="none" strike="noStrike">
                          <a:solidFill>
                            <a:srgbClr val="000000"/>
                          </a:solidFill>
                          <a:effectLst/>
                          <a:latin typeface="+mn-lt"/>
                        </a:rPr>
                        <a:t>28,231</a:t>
                      </a:r>
                    </a:p>
                  </a:txBody>
                  <a:tcPr marL="7620" marR="7620" marT="7620" marB="0" anchor="ctr"/>
                </a:tc>
                <a:tc>
                  <a:txBody>
                    <a:bodyPr/>
                    <a:lstStyle/>
                    <a:p>
                      <a:pPr algn="ctr" fontAlgn="b"/>
                      <a:r>
                        <a:rPr lang="en-US" sz="2000" b="0" i="0" u="none" strike="noStrike" dirty="0">
                          <a:solidFill>
                            <a:srgbClr val="000000"/>
                          </a:solidFill>
                          <a:effectLst/>
                          <a:latin typeface="+mn-lt"/>
                        </a:rPr>
                        <a:t>40.1%</a:t>
                      </a:r>
                    </a:p>
                  </a:txBody>
                  <a:tcPr marL="7620" marR="7620" marT="7620" marB="0" anchor="ctr"/>
                </a:tc>
                <a:extLst>
                  <a:ext uri="{0D108BD9-81ED-4DB2-BD59-A6C34878D82A}">
                    <a16:rowId xmlns:a16="http://schemas.microsoft.com/office/drawing/2014/main" val="2681317322"/>
                  </a:ext>
                </a:extLst>
              </a:tr>
              <a:tr h="195072">
                <a:tc>
                  <a:txBody>
                    <a:bodyPr/>
                    <a:lstStyle/>
                    <a:p>
                      <a:pPr algn="ctr" fontAlgn="b"/>
                      <a:r>
                        <a:rPr lang="en-US" sz="2000" b="0" i="0" u="none" strike="noStrike">
                          <a:solidFill>
                            <a:srgbClr val="000000"/>
                          </a:solidFill>
                          <a:effectLst/>
                          <a:latin typeface="+mn-lt"/>
                        </a:rPr>
                        <a:t>500</a:t>
                      </a:r>
                    </a:p>
                  </a:txBody>
                  <a:tcPr marL="7620" marR="7620" marT="7620" marB="0" anchor="ctr"/>
                </a:tc>
                <a:tc>
                  <a:txBody>
                    <a:bodyPr/>
                    <a:lstStyle/>
                    <a:p>
                      <a:pPr algn="ctr" fontAlgn="b"/>
                      <a:r>
                        <a:rPr lang="en-US" sz="2000" b="0" i="0" u="none" strike="noStrike" dirty="0">
                          <a:solidFill>
                            <a:srgbClr val="000000"/>
                          </a:solidFill>
                          <a:effectLst/>
                          <a:latin typeface="+mn-lt"/>
                        </a:rPr>
                        <a:t>Industrial</a:t>
                      </a:r>
                    </a:p>
                  </a:txBody>
                  <a:tcPr marL="7620" marR="7620" marT="7620" marB="0" anchor="ctr"/>
                </a:tc>
                <a:tc>
                  <a:txBody>
                    <a:bodyPr/>
                    <a:lstStyle/>
                    <a:p>
                      <a:pPr algn="ctr" fontAlgn="b"/>
                      <a:r>
                        <a:rPr lang="en-US" sz="2000" b="0" i="0" u="none" strike="noStrike" dirty="0">
                          <a:solidFill>
                            <a:srgbClr val="000000"/>
                          </a:solidFill>
                          <a:effectLst/>
                          <a:latin typeface="+mn-lt"/>
                        </a:rPr>
                        <a:t>8</a:t>
                      </a:r>
                    </a:p>
                  </a:txBody>
                  <a:tcPr marL="7620" marR="7620" marT="7620" marB="0" anchor="ctr"/>
                </a:tc>
                <a:tc>
                  <a:txBody>
                    <a:bodyPr/>
                    <a:lstStyle/>
                    <a:p>
                      <a:pPr algn="ctr" fontAlgn="b"/>
                      <a:r>
                        <a:rPr lang="en-US" sz="2000" b="0" i="0" u="none" strike="noStrike" dirty="0">
                          <a:solidFill>
                            <a:srgbClr val="000000"/>
                          </a:solidFill>
                          <a:effectLst/>
                          <a:latin typeface="+mn-lt"/>
                        </a:rPr>
                        <a:t>29,042</a:t>
                      </a:r>
                    </a:p>
                  </a:txBody>
                  <a:tcPr marL="7620" marR="7620" marT="7620" marB="0" anchor="ctr"/>
                </a:tc>
                <a:tc>
                  <a:txBody>
                    <a:bodyPr/>
                    <a:lstStyle/>
                    <a:p>
                      <a:pPr algn="ctr" fontAlgn="b"/>
                      <a:r>
                        <a:rPr lang="en-US" sz="2000" b="0" i="0" u="none" strike="noStrike">
                          <a:solidFill>
                            <a:srgbClr val="000000"/>
                          </a:solidFill>
                          <a:effectLst/>
                          <a:latin typeface="+mn-lt"/>
                        </a:rPr>
                        <a:t>112,625</a:t>
                      </a:r>
                    </a:p>
                  </a:txBody>
                  <a:tcPr marL="7620" marR="7620" marT="7620" marB="0" anchor="ctr"/>
                </a:tc>
                <a:tc>
                  <a:txBody>
                    <a:bodyPr/>
                    <a:lstStyle/>
                    <a:p>
                      <a:pPr algn="ctr" fontAlgn="b"/>
                      <a:r>
                        <a:rPr lang="en-US" sz="2000" b="0" i="0" u="none" strike="noStrike" dirty="0">
                          <a:solidFill>
                            <a:srgbClr val="000000"/>
                          </a:solidFill>
                          <a:effectLst/>
                          <a:latin typeface="+mn-lt"/>
                        </a:rPr>
                        <a:t>25.8%</a:t>
                      </a:r>
                    </a:p>
                  </a:txBody>
                  <a:tcPr marL="7620" marR="7620" marT="7620" marB="0" anchor="ctr"/>
                </a:tc>
                <a:extLst>
                  <a:ext uri="{0D108BD9-81ED-4DB2-BD59-A6C34878D82A}">
                    <a16:rowId xmlns:a16="http://schemas.microsoft.com/office/drawing/2014/main" val="3387604345"/>
                  </a:ext>
                </a:extLst>
              </a:tr>
              <a:tr h="195072">
                <a:tc>
                  <a:txBody>
                    <a:bodyPr/>
                    <a:lstStyle/>
                    <a:p>
                      <a:pPr algn="ctr" fontAlgn="b"/>
                      <a:r>
                        <a:rPr lang="en-US" sz="2000" b="0" i="0" u="none" strike="noStrike">
                          <a:solidFill>
                            <a:srgbClr val="000000"/>
                          </a:solidFill>
                          <a:effectLst/>
                          <a:latin typeface="+mn-lt"/>
                        </a:rPr>
                        <a:t>600</a:t>
                      </a:r>
                    </a:p>
                  </a:txBody>
                  <a:tcPr marL="7620" marR="7620" marT="7620" marB="0" anchor="ctr"/>
                </a:tc>
                <a:tc>
                  <a:txBody>
                    <a:bodyPr/>
                    <a:lstStyle/>
                    <a:p>
                      <a:pPr algn="ctr" fontAlgn="b"/>
                      <a:r>
                        <a:rPr lang="en-US" sz="2000" b="0" i="0" u="none" strike="noStrike">
                          <a:solidFill>
                            <a:srgbClr val="000000"/>
                          </a:solidFill>
                          <a:effectLst/>
                          <a:latin typeface="+mn-lt"/>
                        </a:rPr>
                        <a:t>Institutional</a:t>
                      </a:r>
                    </a:p>
                  </a:txBody>
                  <a:tcPr marL="7620" marR="7620" marT="7620" marB="0" anchor="ctr"/>
                </a:tc>
                <a:tc>
                  <a:txBody>
                    <a:bodyPr/>
                    <a:lstStyle/>
                    <a:p>
                      <a:pPr algn="ctr" fontAlgn="b"/>
                      <a:r>
                        <a:rPr lang="en-US" sz="2000" b="0" i="0" u="none" strike="noStrike" dirty="0">
                          <a:solidFill>
                            <a:srgbClr val="000000"/>
                          </a:solidFill>
                          <a:effectLst/>
                          <a:latin typeface="+mn-lt"/>
                        </a:rPr>
                        <a:t>15</a:t>
                      </a:r>
                    </a:p>
                  </a:txBody>
                  <a:tcPr marL="7620" marR="7620" marT="7620" marB="0" anchor="ctr"/>
                </a:tc>
                <a:tc>
                  <a:txBody>
                    <a:bodyPr/>
                    <a:lstStyle/>
                    <a:p>
                      <a:pPr algn="ctr" fontAlgn="b"/>
                      <a:r>
                        <a:rPr lang="en-US" sz="2000" b="0" i="0" u="none" strike="noStrike" dirty="0">
                          <a:solidFill>
                            <a:srgbClr val="000000"/>
                          </a:solidFill>
                          <a:effectLst/>
                          <a:latin typeface="+mn-lt"/>
                        </a:rPr>
                        <a:t>27,309</a:t>
                      </a:r>
                    </a:p>
                  </a:txBody>
                  <a:tcPr marL="7620" marR="7620" marT="7620" marB="0" anchor="ctr"/>
                </a:tc>
                <a:tc>
                  <a:txBody>
                    <a:bodyPr/>
                    <a:lstStyle/>
                    <a:p>
                      <a:pPr algn="ctr" fontAlgn="b"/>
                      <a:r>
                        <a:rPr lang="en-US" sz="2000" b="0" i="0" u="none" strike="noStrike">
                          <a:solidFill>
                            <a:srgbClr val="000000"/>
                          </a:solidFill>
                          <a:effectLst/>
                          <a:latin typeface="+mn-lt"/>
                        </a:rPr>
                        <a:t>95,318</a:t>
                      </a:r>
                    </a:p>
                  </a:txBody>
                  <a:tcPr marL="7620" marR="7620" marT="7620" marB="0" anchor="ctr"/>
                </a:tc>
                <a:tc>
                  <a:txBody>
                    <a:bodyPr/>
                    <a:lstStyle/>
                    <a:p>
                      <a:pPr algn="ctr" fontAlgn="b"/>
                      <a:r>
                        <a:rPr lang="en-US" sz="2000" b="0" i="0" u="none" strike="noStrike" dirty="0">
                          <a:solidFill>
                            <a:srgbClr val="000000"/>
                          </a:solidFill>
                          <a:effectLst/>
                          <a:latin typeface="+mn-lt"/>
                        </a:rPr>
                        <a:t>28.6%</a:t>
                      </a:r>
                    </a:p>
                  </a:txBody>
                  <a:tcPr marL="7620" marR="7620" marT="7620" marB="0" anchor="ctr"/>
                </a:tc>
                <a:extLst>
                  <a:ext uri="{0D108BD9-81ED-4DB2-BD59-A6C34878D82A}">
                    <a16:rowId xmlns:a16="http://schemas.microsoft.com/office/drawing/2014/main" val="3086076305"/>
                  </a:ext>
                </a:extLst>
              </a:tr>
              <a:tr h="195072">
                <a:tc>
                  <a:txBody>
                    <a:bodyPr/>
                    <a:lstStyle/>
                    <a:p>
                      <a:pPr algn="ctr" fontAlgn="b"/>
                      <a:r>
                        <a:rPr lang="en-US" sz="2000" b="0" i="0" u="none" strike="noStrike" dirty="0">
                          <a:solidFill>
                            <a:srgbClr val="000000"/>
                          </a:solidFill>
                          <a:effectLst/>
                          <a:latin typeface="+mn-lt"/>
                        </a:rPr>
                        <a:t>800</a:t>
                      </a:r>
                    </a:p>
                  </a:txBody>
                  <a:tcPr marL="7620" marR="7620" marT="7620" marB="0" anchor="ctr"/>
                </a:tc>
                <a:tc>
                  <a:txBody>
                    <a:bodyPr/>
                    <a:lstStyle/>
                    <a:p>
                      <a:pPr algn="ctr" fontAlgn="b"/>
                      <a:r>
                        <a:rPr lang="en-US" sz="2000" b="0" i="0" u="none" strike="noStrike" dirty="0">
                          <a:solidFill>
                            <a:srgbClr val="000000"/>
                          </a:solidFill>
                          <a:effectLst/>
                          <a:latin typeface="+mn-lt"/>
                        </a:rPr>
                        <a:t>Utilities / Infrastructure</a:t>
                      </a:r>
                    </a:p>
                  </a:txBody>
                  <a:tcPr marL="7620" marR="7620" marT="7620" marB="0" anchor="ctr"/>
                </a:tc>
                <a:tc>
                  <a:txBody>
                    <a:bodyPr/>
                    <a:lstStyle/>
                    <a:p>
                      <a:pPr algn="ctr" fontAlgn="b"/>
                      <a:r>
                        <a:rPr lang="en-US" sz="2000" b="0" i="0" u="none" strike="noStrike" dirty="0">
                          <a:solidFill>
                            <a:srgbClr val="000000"/>
                          </a:solidFill>
                          <a:effectLst/>
                          <a:latin typeface="+mn-lt"/>
                        </a:rPr>
                        <a:t>4</a:t>
                      </a:r>
                    </a:p>
                  </a:txBody>
                  <a:tcPr marL="7620" marR="7620" marT="7620" marB="0" anchor="ctr"/>
                </a:tc>
                <a:tc>
                  <a:txBody>
                    <a:bodyPr/>
                    <a:lstStyle/>
                    <a:p>
                      <a:pPr algn="ctr" fontAlgn="b"/>
                      <a:r>
                        <a:rPr lang="en-US" sz="2000" b="0" i="0" u="none" strike="noStrike" dirty="0">
                          <a:solidFill>
                            <a:srgbClr val="000000"/>
                          </a:solidFill>
                          <a:effectLst/>
                          <a:latin typeface="+mn-lt"/>
                        </a:rPr>
                        <a:t>54,289</a:t>
                      </a:r>
                    </a:p>
                  </a:txBody>
                  <a:tcPr marL="7620" marR="7620" marT="7620" marB="0" anchor="ctr"/>
                </a:tc>
                <a:tc>
                  <a:txBody>
                    <a:bodyPr/>
                    <a:lstStyle/>
                    <a:p>
                      <a:pPr algn="ctr" fontAlgn="b"/>
                      <a:r>
                        <a:rPr lang="en-US" sz="2000" b="0" i="0" u="none" strike="noStrike" dirty="0">
                          <a:solidFill>
                            <a:srgbClr val="000000"/>
                          </a:solidFill>
                          <a:effectLst/>
                          <a:latin typeface="+mn-lt"/>
                        </a:rPr>
                        <a:t>109,085</a:t>
                      </a:r>
                    </a:p>
                  </a:txBody>
                  <a:tcPr marL="7620" marR="7620" marT="7620" marB="0" anchor="ctr"/>
                </a:tc>
                <a:tc>
                  <a:txBody>
                    <a:bodyPr/>
                    <a:lstStyle/>
                    <a:p>
                      <a:pPr algn="ctr" fontAlgn="b"/>
                      <a:r>
                        <a:rPr lang="en-US" sz="2000" b="0" i="0" u="none" strike="noStrike" dirty="0">
                          <a:solidFill>
                            <a:srgbClr val="000000"/>
                          </a:solidFill>
                          <a:effectLst/>
                          <a:latin typeface="+mn-lt"/>
                        </a:rPr>
                        <a:t>49.8%</a:t>
                      </a:r>
                    </a:p>
                  </a:txBody>
                  <a:tcPr marL="7620" marR="7620" marT="7620" marB="0" anchor="ctr"/>
                </a:tc>
                <a:extLst>
                  <a:ext uri="{0D108BD9-81ED-4DB2-BD59-A6C34878D82A}">
                    <a16:rowId xmlns:a16="http://schemas.microsoft.com/office/drawing/2014/main" val="2391876722"/>
                  </a:ext>
                </a:extLst>
              </a:tr>
              <a:tr h="195072">
                <a:tc>
                  <a:txBody>
                    <a:bodyPr/>
                    <a:lstStyle/>
                    <a:p>
                      <a:pPr algn="ctr" fontAlgn="b"/>
                      <a:r>
                        <a:rPr lang="en-US" sz="2000" b="0" i="0" u="none" strike="noStrike">
                          <a:solidFill>
                            <a:srgbClr val="000000"/>
                          </a:solidFill>
                          <a:effectLst/>
                          <a:latin typeface="+mn-lt"/>
                        </a:rPr>
                        <a:t>Others</a:t>
                      </a:r>
                    </a:p>
                  </a:txBody>
                  <a:tcPr marL="7620" marR="7620" marT="7620" marB="0" anchor="ctr"/>
                </a:tc>
                <a:tc>
                  <a:txBody>
                    <a:bodyPr/>
                    <a:lstStyle/>
                    <a:p>
                      <a:pPr algn="ctr" fontAlgn="b"/>
                      <a:r>
                        <a:rPr lang="en-US" sz="2000" b="0" i="0" u="none" strike="noStrike" dirty="0">
                          <a:solidFill>
                            <a:srgbClr val="000000"/>
                          </a:solidFill>
                          <a:effectLst/>
                          <a:latin typeface="+mn-lt"/>
                        </a:rPr>
                        <a:t>All Other Land Uses</a:t>
                      </a:r>
                    </a:p>
                  </a:txBody>
                  <a:tcPr marL="7620" marR="7620" marT="7620" marB="0" anchor="ctr"/>
                </a:tc>
                <a:tc>
                  <a:txBody>
                    <a:bodyPr/>
                    <a:lstStyle/>
                    <a:p>
                      <a:pPr algn="ctr" fontAlgn="b"/>
                      <a:r>
                        <a:rPr lang="en-US" sz="2000" b="0" i="0" u="none" strike="noStrike" dirty="0">
                          <a:solidFill>
                            <a:srgbClr val="000000"/>
                          </a:solidFill>
                          <a:effectLst/>
                          <a:latin typeface="+mn-lt"/>
                        </a:rPr>
                        <a:t>7</a:t>
                      </a:r>
                    </a:p>
                  </a:txBody>
                  <a:tcPr marL="7620" marR="7620" marT="7620" marB="0" anchor="ctr"/>
                </a:tc>
                <a:tc>
                  <a:txBody>
                    <a:bodyPr/>
                    <a:lstStyle/>
                    <a:p>
                      <a:pPr algn="ctr" fontAlgn="b"/>
                      <a:r>
                        <a:rPr lang="en-US" sz="2000" b="0" i="0" u="none" strike="noStrike" dirty="0">
                          <a:solidFill>
                            <a:srgbClr val="000000"/>
                          </a:solidFill>
                          <a:effectLst/>
                          <a:latin typeface="+mn-lt"/>
                        </a:rPr>
                        <a:t>5,410</a:t>
                      </a:r>
                    </a:p>
                  </a:txBody>
                  <a:tcPr marL="7620" marR="7620" marT="7620" marB="0" anchor="ctr"/>
                </a:tc>
                <a:tc>
                  <a:txBody>
                    <a:bodyPr/>
                    <a:lstStyle/>
                    <a:p>
                      <a:pPr algn="ctr" fontAlgn="b"/>
                      <a:r>
                        <a:rPr lang="en-US" sz="2000" b="0" i="0" u="none" strike="noStrike" dirty="0">
                          <a:solidFill>
                            <a:srgbClr val="000000"/>
                          </a:solidFill>
                          <a:effectLst/>
                          <a:latin typeface="+mn-lt"/>
                        </a:rPr>
                        <a:t>28,856</a:t>
                      </a:r>
                    </a:p>
                  </a:txBody>
                  <a:tcPr marL="7620" marR="7620" marT="7620" marB="0" anchor="ctr"/>
                </a:tc>
                <a:tc>
                  <a:txBody>
                    <a:bodyPr/>
                    <a:lstStyle/>
                    <a:p>
                      <a:pPr algn="ctr" fontAlgn="b"/>
                      <a:r>
                        <a:rPr lang="en-US" sz="2000" b="0" i="0" u="none" strike="noStrike" dirty="0">
                          <a:solidFill>
                            <a:srgbClr val="000000"/>
                          </a:solidFill>
                          <a:effectLst/>
                          <a:latin typeface="+mn-lt"/>
                        </a:rPr>
                        <a:t>18.7%</a:t>
                      </a:r>
                    </a:p>
                  </a:txBody>
                  <a:tcPr marL="7620" marR="7620" marT="7620" marB="0" anchor="ctr"/>
                </a:tc>
                <a:extLst>
                  <a:ext uri="{0D108BD9-81ED-4DB2-BD59-A6C34878D82A}">
                    <a16:rowId xmlns:a16="http://schemas.microsoft.com/office/drawing/2014/main" val="3294444458"/>
                  </a:ext>
                </a:extLst>
              </a:tr>
              <a:tr h="195072">
                <a:tc>
                  <a:txBody>
                    <a:bodyPr/>
                    <a:lstStyle/>
                    <a:p>
                      <a:pPr algn="ctr" fontAlgn="b"/>
                      <a:r>
                        <a:rPr lang="en-US" sz="2000" b="0" i="0" u="none" strike="noStrike" dirty="0">
                          <a:solidFill>
                            <a:srgbClr val="000000"/>
                          </a:solidFill>
                          <a:effectLst/>
                          <a:latin typeface="+mn-lt"/>
                        </a:rPr>
                        <a:t>All</a:t>
                      </a:r>
                    </a:p>
                  </a:txBody>
                  <a:tcPr marL="7620" marR="7620" marT="7620" marB="0" anchor="ctr"/>
                </a:tc>
                <a:tc>
                  <a:txBody>
                    <a:bodyPr/>
                    <a:lstStyle/>
                    <a:p>
                      <a:pPr algn="ctr" fontAlgn="b"/>
                      <a:r>
                        <a:rPr lang="en-US" sz="2000" b="0" i="0" u="none" strike="noStrike" dirty="0">
                          <a:solidFill>
                            <a:srgbClr val="000000"/>
                          </a:solidFill>
                          <a:effectLst/>
                          <a:latin typeface="+mn-lt"/>
                        </a:rPr>
                        <a:t>All Land Uses</a:t>
                      </a:r>
                    </a:p>
                  </a:txBody>
                  <a:tcPr marL="7620" marR="7620" marT="7620" marB="0" anchor="ctr"/>
                </a:tc>
                <a:tc>
                  <a:txBody>
                    <a:bodyPr/>
                    <a:lstStyle/>
                    <a:p>
                      <a:pPr algn="ctr" fontAlgn="b"/>
                      <a:r>
                        <a:rPr lang="en-US" sz="2000" b="0" i="0" u="none" strike="noStrike" dirty="0">
                          <a:solidFill>
                            <a:srgbClr val="000000"/>
                          </a:solidFill>
                          <a:effectLst/>
                          <a:latin typeface="+mn-lt"/>
                        </a:rPr>
                        <a:t>91</a:t>
                      </a:r>
                    </a:p>
                  </a:txBody>
                  <a:tcPr marL="7620" marR="7620" marT="7620" marB="0" anchor="ctr"/>
                </a:tc>
                <a:tc>
                  <a:txBody>
                    <a:bodyPr/>
                    <a:lstStyle/>
                    <a:p>
                      <a:pPr algn="ctr" fontAlgn="b"/>
                      <a:r>
                        <a:rPr lang="en-US" sz="2000" b="0" i="0" u="none" strike="noStrike" dirty="0">
                          <a:solidFill>
                            <a:srgbClr val="000000"/>
                          </a:solidFill>
                          <a:effectLst/>
                          <a:latin typeface="+mn-lt"/>
                        </a:rPr>
                        <a:t>17,113</a:t>
                      </a:r>
                    </a:p>
                  </a:txBody>
                  <a:tcPr marL="7620" marR="7620" marT="7620" marB="0" anchor="ctr"/>
                </a:tc>
                <a:tc>
                  <a:txBody>
                    <a:bodyPr/>
                    <a:lstStyle/>
                    <a:p>
                      <a:pPr algn="ctr" fontAlgn="b"/>
                      <a:r>
                        <a:rPr lang="en-US" sz="2000" b="0" i="0" u="none" strike="noStrike" dirty="0">
                          <a:solidFill>
                            <a:srgbClr val="000000"/>
                          </a:solidFill>
                          <a:effectLst/>
                          <a:latin typeface="+mn-lt"/>
                        </a:rPr>
                        <a:t>56,095</a:t>
                      </a:r>
                    </a:p>
                  </a:txBody>
                  <a:tcPr marL="7620" marR="7620" marT="7620" marB="0" anchor="ctr"/>
                </a:tc>
                <a:tc>
                  <a:txBody>
                    <a:bodyPr/>
                    <a:lstStyle/>
                    <a:p>
                      <a:pPr algn="ctr" fontAlgn="b"/>
                      <a:r>
                        <a:rPr lang="en-US" sz="2000" b="0" i="0" u="none" strike="noStrike" dirty="0">
                          <a:solidFill>
                            <a:srgbClr val="000000"/>
                          </a:solidFill>
                          <a:effectLst/>
                          <a:latin typeface="+mn-lt"/>
                        </a:rPr>
                        <a:t>30.5%</a:t>
                      </a:r>
                    </a:p>
                  </a:txBody>
                  <a:tcPr marL="7620" marR="7620" marT="7620" marB="0" anchor="ctr"/>
                </a:tc>
                <a:extLst>
                  <a:ext uri="{0D108BD9-81ED-4DB2-BD59-A6C34878D82A}">
                    <a16:rowId xmlns:a16="http://schemas.microsoft.com/office/drawing/2014/main" val="1134996903"/>
                  </a:ext>
                </a:extLst>
              </a:tr>
            </a:tbl>
          </a:graphicData>
        </a:graphic>
      </p:graphicFrame>
    </p:spTree>
    <p:extLst>
      <p:ext uri="{BB962C8B-B14F-4D97-AF65-F5344CB8AC3E}">
        <p14:creationId xmlns:p14="http://schemas.microsoft.com/office/powerpoint/2010/main" val="5941434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407AF8-0502-4AE4-BEEC-103CF30D722A}"/>
              </a:ext>
            </a:extLst>
          </p:cNvPr>
          <p:cNvSpPr>
            <a:spLocks noGrp="1"/>
          </p:cNvSpPr>
          <p:nvPr>
            <p:ph type="title"/>
          </p:nvPr>
        </p:nvSpPr>
        <p:spPr>
          <a:xfrm>
            <a:off x="0" y="304800"/>
            <a:ext cx="12192000" cy="1838705"/>
          </a:xfrm>
        </p:spPr>
        <p:txBody>
          <a:bodyPr>
            <a:normAutofit/>
          </a:bodyPr>
          <a:lstStyle/>
          <a:p>
            <a:r>
              <a:rPr lang="en-US" sz="4000" dirty="0"/>
              <a:t>Conclusions: CT Compliance Program</a:t>
            </a:r>
          </a:p>
        </p:txBody>
      </p:sp>
      <p:sp>
        <p:nvSpPr>
          <p:cNvPr id="3" name="Content Placeholder 2">
            <a:extLst>
              <a:ext uri="{FF2B5EF4-FFF2-40B4-BE49-F238E27FC236}">
                <a16:creationId xmlns:a16="http://schemas.microsoft.com/office/drawing/2014/main" id="{8924CEC6-1175-499C-A901-A9DF1FE63730}"/>
              </a:ext>
            </a:extLst>
          </p:cNvPr>
          <p:cNvSpPr>
            <a:spLocks noGrp="1"/>
          </p:cNvSpPr>
          <p:nvPr>
            <p:ph idx="1"/>
          </p:nvPr>
        </p:nvSpPr>
        <p:spPr>
          <a:xfrm>
            <a:off x="361950" y="1961010"/>
            <a:ext cx="11468100" cy="2753486"/>
          </a:xfrm>
        </p:spPr>
        <p:txBody>
          <a:bodyPr>
            <a:normAutofit fontScale="92500" lnSpcReduction="10000"/>
          </a:bodyPr>
          <a:lstStyle/>
          <a:p>
            <a:pPr>
              <a:spcBef>
                <a:spcPts val="0"/>
              </a:spcBef>
              <a:buClrTx/>
              <a:buSzPct val="100000"/>
              <a:buFont typeface="Arial" panose="020B0604020202020204" pitchFamily="34" charset="0"/>
              <a:buChar char="•"/>
            </a:pPr>
            <a:r>
              <a:rPr lang="it-IT" sz="2800" dirty="0"/>
              <a:t>Weighted-average CT savings of 1,520 GPD assuming average weather conditions</a:t>
            </a:r>
          </a:p>
          <a:p>
            <a:pPr marL="822960" lvl="1" indent="-365760"/>
            <a:r>
              <a:rPr lang="it-IT" sz="2400" dirty="0"/>
              <a:t>2,990 GPD savings during the system-wide peak month of August</a:t>
            </a:r>
          </a:p>
          <a:p>
            <a:pPr>
              <a:buClrTx/>
              <a:buSzPct val="100000"/>
              <a:buFont typeface="Arial" panose="020B0604020202020204" pitchFamily="34" charset="0"/>
              <a:buChar char="•"/>
            </a:pPr>
            <a:r>
              <a:rPr lang="it-IT" sz="2800" dirty="0"/>
              <a:t>Estimated total program potential avg. and peak savings of 0.69 and 1.37 MGD, respectively, based on current CT inventory</a:t>
            </a:r>
          </a:p>
          <a:p>
            <a:pPr marL="822960" lvl="1" indent="-365760"/>
            <a:r>
              <a:rPr lang="it-IT" sz="2400" dirty="0"/>
              <a:t>Previous avg. savings estimate of 0.43 MGD from WF demand management strategies update, 3.3 MGD from WF 2018 </a:t>
            </a:r>
            <a:endParaRPr lang="it-IT" sz="2000" dirty="0"/>
          </a:p>
        </p:txBody>
      </p:sp>
    </p:spTree>
    <p:extLst>
      <p:ext uri="{BB962C8B-B14F-4D97-AF65-F5344CB8AC3E}">
        <p14:creationId xmlns:p14="http://schemas.microsoft.com/office/powerpoint/2010/main" val="41505132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6A5A7D4-6246-4984-9104-B8991D251925}"/>
              </a:ext>
            </a:extLst>
          </p:cNvPr>
          <p:cNvSpPr>
            <a:spLocks noGrp="1"/>
          </p:cNvSpPr>
          <p:nvPr>
            <p:ph type="title"/>
          </p:nvPr>
        </p:nvSpPr>
        <p:spPr/>
        <p:txBody>
          <a:bodyPr/>
          <a:lstStyle/>
          <a:p>
            <a:r>
              <a:rPr lang="en-US" dirty="0"/>
              <a:t>Thank you</a:t>
            </a:r>
          </a:p>
        </p:txBody>
      </p:sp>
      <p:sp>
        <p:nvSpPr>
          <p:cNvPr id="7" name="Text Placeholder 6">
            <a:extLst>
              <a:ext uri="{FF2B5EF4-FFF2-40B4-BE49-F238E27FC236}">
                <a16:creationId xmlns:a16="http://schemas.microsoft.com/office/drawing/2014/main" id="{82CFBC7F-136F-4790-AFA5-ADDCB1DD25A4}"/>
              </a:ext>
            </a:extLst>
          </p:cNvPr>
          <p:cNvSpPr>
            <a:spLocks noGrp="1"/>
          </p:cNvSpPr>
          <p:nvPr>
            <p:ph type="body" idx="1"/>
          </p:nvPr>
        </p:nvSpPr>
        <p:spPr>
          <a:xfrm>
            <a:off x="609600" y="3156857"/>
            <a:ext cx="10972800" cy="2895600"/>
          </a:xfrm>
        </p:spPr>
        <p:txBody>
          <a:bodyPr>
            <a:normAutofit fontScale="92500" lnSpcReduction="20000"/>
          </a:bodyPr>
          <a:lstStyle/>
          <a:p>
            <a:r>
              <a:rPr lang="en-US" dirty="0"/>
              <a:t>Daniel Cavazos</a:t>
            </a:r>
            <a:br>
              <a:rPr lang="en-US" dirty="0"/>
            </a:br>
            <a:r>
              <a:rPr lang="en-US" b="1" dirty="0"/>
              <a:t>Environmental Compliance Specialist Sr.</a:t>
            </a:r>
            <a:br>
              <a:rPr lang="en-US" dirty="0"/>
            </a:br>
            <a:r>
              <a:rPr lang="en-US" dirty="0"/>
              <a:t>City of Austin | Austin Water, Water Conservation</a:t>
            </a:r>
            <a:br>
              <a:rPr lang="en-US" dirty="0"/>
            </a:br>
            <a:r>
              <a:rPr lang="en-US" dirty="0"/>
              <a:t>512-974-3534</a:t>
            </a:r>
          </a:p>
          <a:p>
            <a:r>
              <a:rPr lang="en-US" dirty="0"/>
              <a:t>Daniel.Cavazos@austintexas.gov</a:t>
            </a:r>
          </a:p>
          <a:p>
            <a:endParaRPr lang="en-US" dirty="0"/>
          </a:p>
        </p:txBody>
      </p:sp>
    </p:spTree>
    <p:extLst>
      <p:ext uri="{BB962C8B-B14F-4D97-AF65-F5344CB8AC3E}">
        <p14:creationId xmlns:p14="http://schemas.microsoft.com/office/powerpoint/2010/main" val="10246973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6A5A7D4-6246-4984-9104-B8991D251925}"/>
              </a:ext>
            </a:extLst>
          </p:cNvPr>
          <p:cNvSpPr>
            <a:spLocks noGrp="1"/>
          </p:cNvSpPr>
          <p:nvPr>
            <p:ph type="title"/>
          </p:nvPr>
        </p:nvSpPr>
        <p:spPr>
          <a:xfrm>
            <a:off x="609600" y="234043"/>
            <a:ext cx="10972800" cy="1143000"/>
          </a:xfrm>
        </p:spPr>
        <p:txBody>
          <a:bodyPr>
            <a:normAutofit fontScale="90000"/>
          </a:bodyPr>
          <a:lstStyle/>
          <a:p>
            <a:r>
              <a:rPr lang="en-US" sz="6000" dirty="0"/>
              <a:t>Water Conservation Compliance Group</a:t>
            </a:r>
            <a:endParaRPr lang="en-US" dirty="0"/>
          </a:p>
        </p:txBody>
      </p:sp>
      <p:graphicFrame>
        <p:nvGraphicFramePr>
          <p:cNvPr id="4" name="Content Placeholder 3">
            <a:extLst>
              <a:ext uri="{FF2B5EF4-FFF2-40B4-BE49-F238E27FC236}">
                <a16:creationId xmlns:a16="http://schemas.microsoft.com/office/drawing/2014/main" id="{4B1B5CD6-86EA-4C71-884B-92512625043D}"/>
              </a:ext>
            </a:extLst>
          </p:cNvPr>
          <p:cNvGraphicFramePr>
            <a:graphicFrameLocks/>
          </p:cNvGraphicFramePr>
          <p:nvPr>
            <p:extLst>
              <p:ext uri="{D42A27DB-BD31-4B8C-83A1-F6EECF244321}">
                <p14:modId xmlns:p14="http://schemas.microsoft.com/office/powerpoint/2010/main" val="2012332076"/>
              </p:ext>
            </p:extLst>
          </p:nvPr>
        </p:nvGraphicFramePr>
        <p:xfrm>
          <a:off x="716977" y="1676400"/>
          <a:ext cx="11093450" cy="41576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574858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6A5A7D4-6246-4984-9104-B8991D251925}"/>
              </a:ext>
            </a:extLst>
          </p:cNvPr>
          <p:cNvSpPr>
            <a:spLocks noGrp="1"/>
          </p:cNvSpPr>
          <p:nvPr>
            <p:ph type="title"/>
          </p:nvPr>
        </p:nvSpPr>
        <p:spPr>
          <a:xfrm>
            <a:off x="533400" y="228600"/>
            <a:ext cx="10972800" cy="1295400"/>
          </a:xfrm>
        </p:spPr>
        <p:txBody>
          <a:bodyPr/>
          <a:lstStyle/>
          <a:p>
            <a:pPr algn="l"/>
            <a:r>
              <a:rPr lang="en-US" dirty="0"/>
              <a:t>Program background</a:t>
            </a:r>
          </a:p>
        </p:txBody>
      </p:sp>
      <p:sp>
        <p:nvSpPr>
          <p:cNvPr id="7" name="Text Placeholder 6">
            <a:extLst>
              <a:ext uri="{FF2B5EF4-FFF2-40B4-BE49-F238E27FC236}">
                <a16:creationId xmlns:a16="http://schemas.microsoft.com/office/drawing/2014/main" id="{82CFBC7F-136F-4790-AFA5-ADDCB1DD25A4}"/>
              </a:ext>
            </a:extLst>
          </p:cNvPr>
          <p:cNvSpPr>
            <a:spLocks noGrp="1"/>
          </p:cNvSpPr>
          <p:nvPr>
            <p:ph type="body" idx="1"/>
          </p:nvPr>
        </p:nvSpPr>
        <p:spPr>
          <a:xfrm>
            <a:off x="533400" y="1676400"/>
            <a:ext cx="10972800" cy="4191000"/>
          </a:xfrm>
        </p:spPr>
        <p:txBody>
          <a:bodyPr>
            <a:normAutofit fontScale="92500"/>
          </a:bodyPr>
          <a:lstStyle/>
          <a:p>
            <a:pPr marL="457200" indent="-457200">
              <a:buFont typeface="Arial" panose="020B0604020202020204" pitchFamily="34" charset="0"/>
              <a:buChar char="•"/>
            </a:pPr>
            <a:r>
              <a:rPr lang="en-US" dirty="0"/>
              <a:t>The Cooling Tower Efficiency Program (CTEP) was created to shift focus to high Commercial, Industrial and Institutional (CII) water use.</a:t>
            </a:r>
          </a:p>
          <a:p>
            <a:pPr marL="457200" indent="-457200">
              <a:buFont typeface="Arial" panose="020B0604020202020204" pitchFamily="34" charset="0"/>
              <a:buChar char="•"/>
            </a:pPr>
            <a:r>
              <a:rPr lang="en-US" dirty="0"/>
              <a:t>In 2013 an end use study of CII water use identified cooling towers as having the greatest potential for water savings.</a:t>
            </a:r>
          </a:p>
          <a:p>
            <a:pPr marL="457200" indent="-457200">
              <a:buFont typeface="Arial" panose="020B0604020202020204" pitchFamily="34" charset="0"/>
              <a:buChar char="•"/>
            </a:pPr>
            <a:r>
              <a:rPr lang="en-US" dirty="0"/>
              <a:t>Cooling towers account for 20-30%, or more, of a facility’s total annual water use.</a:t>
            </a:r>
          </a:p>
        </p:txBody>
      </p:sp>
    </p:spTree>
    <p:extLst>
      <p:ext uri="{BB962C8B-B14F-4D97-AF65-F5344CB8AC3E}">
        <p14:creationId xmlns:p14="http://schemas.microsoft.com/office/powerpoint/2010/main" val="16640902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6A5A7D4-6246-4984-9104-B8991D251925}"/>
              </a:ext>
            </a:extLst>
          </p:cNvPr>
          <p:cNvSpPr>
            <a:spLocks noGrp="1"/>
          </p:cNvSpPr>
          <p:nvPr>
            <p:ph type="title"/>
          </p:nvPr>
        </p:nvSpPr>
        <p:spPr>
          <a:xfrm>
            <a:off x="533400" y="228600"/>
            <a:ext cx="10972800" cy="1295400"/>
          </a:xfrm>
        </p:spPr>
        <p:txBody>
          <a:bodyPr/>
          <a:lstStyle/>
          <a:p>
            <a:pPr algn="l"/>
            <a:r>
              <a:rPr lang="en-US" dirty="0"/>
              <a:t>Program History</a:t>
            </a:r>
          </a:p>
        </p:txBody>
      </p:sp>
      <p:graphicFrame>
        <p:nvGraphicFramePr>
          <p:cNvPr id="8" name="Diagram 7">
            <a:extLst>
              <a:ext uri="{FF2B5EF4-FFF2-40B4-BE49-F238E27FC236}">
                <a16:creationId xmlns:a16="http://schemas.microsoft.com/office/drawing/2014/main" id="{49CF1BAE-D12E-4EED-A3B7-ACD06686B000}"/>
              </a:ext>
            </a:extLst>
          </p:cNvPr>
          <p:cNvGraphicFramePr/>
          <p:nvPr>
            <p:extLst>
              <p:ext uri="{D42A27DB-BD31-4B8C-83A1-F6EECF244321}">
                <p14:modId xmlns:p14="http://schemas.microsoft.com/office/powerpoint/2010/main" val="2671998775"/>
              </p:ext>
            </p:extLst>
          </p:nvPr>
        </p:nvGraphicFramePr>
        <p:xfrm>
          <a:off x="2369127" y="1447800"/>
          <a:ext cx="7453746" cy="48490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183774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6A5A7D4-6246-4984-9104-B8991D251925}"/>
              </a:ext>
            </a:extLst>
          </p:cNvPr>
          <p:cNvSpPr>
            <a:spLocks noGrp="1"/>
          </p:cNvSpPr>
          <p:nvPr>
            <p:ph type="title"/>
          </p:nvPr>
        </p:nvSpPr>
        <p:spPr>
          <a:xfrm>
            <a:off x="533400" y="228600"/>
            <a:ext cx="10972800" cy="1295400"/>
          </a:xfrm>
        </p:spPr>
        <p:txBody>
          <a:bodyPr/>
          <a:lstStyle/>
          <a:p>
            <a:pPr algn="l"/>
            <a:r>
              <a:rPr lang="en-US" dirty="0"/>
              <a:t>Program History</a:t>
            </a:r>
          </a:p>
        </p:txBody>
      </p:sp>
      <p:graphicFrame>
        <p:nvGraphicFramePr>
          <p:cNvPr id="4" name="Content Placeholder 6">
            <a:extLst>
              <a:ext uri="{FF2B5EF4-FFF2-40B4-BE49-F238E27FC236}">
                <a16:creationId xmlns:a16="http://schemas.microsoft.com/office/drawing/2014/main" id="{F80DE3A1-DEAC-4456-BDAF-9CE324EDC673}"/>
              </a:ext>
            </a:extLst>
          </p:cNvPr>
          <p:cNvGraphicFramePr>
            <a:graphicFrameLocks/>
          </p:cNvGraphicFramePr>
          <p:nvPr>
            <p:extLst>
              <p:ext uri="{D42A27DB-BD31-4B8C-83A1-F6EECF244321}">
                <p14:modId xmlns:p14="http://schemas.microsoft.com/office/powerpoint/2010/main" val="3733434870"/>
              </p:ext>
            </p:extLst>
          </p:nvPr>
        </p:nvGraphicFramePr>
        <p:xfrm>
          <a:off x="1066800" y="1825624"/>
          <a:ext cx="3886200" cy="3929063"/>
        </p:xfrm>
        <a:graphic>
          <a:graphicData uri="http://schemas.openxmlformats.org/drawingml/2006/chart">
            <c:chart xmlns:c="http://schemas.openxmlformats.org/drawingml/2006/chart" xmlns:r="http://schemas.openxmlformats.org/officeDocument/2006/relationships" r:id="rId3"/>
          </a:graphicData>
        </a:graphic>
      </p:graphicFrame>
      <p:pic>
        <p:nvPicPr>
          <p:cNvPr id="5" name="Content Placeholder 4">
            <a:extLst>
              <a:ext uri="{FF2B5EF4-FFF2-40B4-BE49-F238E27FC236}">
                <a16:creationId xmlns:a16="http://schemas.microsoft.com/office/drawing/2014/main" id="{EA583AA3-1DFD-4330-97FF-F65863AFA84E}"/>
              </a:ext>
            </a:extLst>
          </p:cNvPr>
          <p:cNvPicPr>
            <a:picLocks noChangeAspect="1"/>
          </p:cNvPicPr>
          <p:nvPr/>
        </p:nvPicPr>
        <p:blipFill>
          <a:blip r:embed="rId4"/>
          <a:stretch>
            <a:fillRect/>
          </a:stretch>
        </p:blipFill>
        <p:spPr>
          <a:xfrm>
            <a:off x="5715000" y="2248322"/>
            <a:ext cx="4271659" cy="3083668"/>
          </a:xfrm>
          <a:prstGeom prst="rect">
            <a:avLst/>
          </a:prstGeom>
        </p:spPr>
      </p:pic>
    </p:spTree>
    <p:extLst>
      <p:ext uri="{BB962C8B-B14F-4D97-AF65-F5344CB8AC3E}">
        <p14:creationId xmlns:p14="http://schemas.microsoft.com/office/powerpoint/2010/main" val="17414240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6A5A7D4-6246-4984-9104-B8991D251925}"/>
              </a:ext>
            </a:extLst>
          </p:cNvPr>
          <p:cNvSpPr>
            <a:spLocks noGrp="1"/>
          </p:cNvSpPr>
          <p:nvPr>
            <p:ph type="title"/>
          </p:nvPr>
        </p:nvSpPr>
        <p:spPr>
          <a:xfrm>
            <a:off x="533400" y="228600"/>
            <a:ext cx="10972800" cy="1295400"/>
          </a:xfrm>
        </p:spPr>
        <p:txBody>
          <a:bodyPr/>
          <a:lstStyle/>
          <a:p>
            <a:pPr algn="l"/>
            <a:r>
              <a:rPr lang="en-US" dirty="0"/>
              <a:t>Program Requirements</a:t>
            </a:r>
          </a:p>
        </p:txBody>
      </p:sp>
      <p:sp>
        <p:nvSpPr>
          <p:cNvPr id="4" name="Content Placeholder 3">
            <a:extLst>
              <a:ext uri="{FF2B5EF4-FFF2-40B4-BE49-F238E27FC236}">
                <a16:creationId xmlns:a16="http://schemas.microsoft.com/office/drawing/2014/main" id="{04858263-53CE-443B-BFD2-6739849A7BAB}"/>
              </a:ext>
            </a:extLst>
          </p:cNvPr>
          <p:cNvSpPr txBox="1">
            <a:spLocks/>
          </p:cNvSpPr>
          <p:nvPr/>
        </p:nvSpPr>
        <p:spPr>
          <a:xfrm>
            <a:off x="609600" y="1752600"/>
            <a:ext cx="10972800" cy="4126719"/>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600"/>
              </a:spcBef>
              <a:spcAft>
                <a:spcPts val="600"/>
              </a:spcAft>
              <a:buClr>
                <a:srgbClr val="2AACE3"/>
              </a:buClr>
              <a:buSzPct val="90000"/>
              <a:buFont typeface="Wingdings" panose="05000000000000000000" pitchFamily="2" charset="2"/>
              <a:buChar char="S"/>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0"/>
              </a:spcBef>
              <a:spcAft>
                <a:spcPts val="60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0"/>
              </a:spcBef>
              <a:spcAft>
                <a:spcPts val="1200"/>
              </a:spcAft>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0"/>
              </a:spcBef>
              <a:spcAft>
                <a:spcPts val="1200"/>
              </a:spcAft>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600"/>
              </a:spcBef>
              <a:spcAft>
                <a:spcPts val="600"/>
              </a:spcAft>
              <a:buClr>
                <a:srgbClr val="2AACE3"/>
              </a:buClr>
              <a:buSzPct val="90000"/>
              <a:buFont typeface="Wingdings" panose="05000000000000000000" pitchFamily="2" charset="2"/>
              <a:buChar char="S"/>
              <a:tabLst/>
              <a:defRPr/>
            </a:pPr>
            <a:r>
              <a:rPr kumimoji="0" lang="en-US" sz="2400" b="0" i="0" u="none" strike="noStrike" kern="120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rPr>
              <a:t>December 2020- Existing requirements were added to the Water Conservation ordinance.</a:t>
            </a:r>
          </a:p>
          <a:p>
            <a:pPr marL="685800" marR="0" lvl="1" indent="-2286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rPr>
              <a:t>5 Cycles of concentration</a:t>
            </a:r>
          </a:p>
          <a:p>
            <a:pPr marL="685800" marR="0" lvl="1" indent="-2286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rPr>
              <a:t>Overflow sensors and alarms connected to the building central energy management system or utility monitoring dashboard.</a:t>
            </a:r>
          </a:p>
          <a:p>
            <a:pPr marL="685800" marR="0" lvl="1" indent="-2286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rPr>
              <a:t>Make up and blow down meters to manage consumption</a:t>
            </a:r>
          </a:p>
          <a:p>
            <a:pPr marL="685800" marR="0" lvl="1" indent="-2286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rPr>
              <a:t>Conductivity controllers</a:t>
            </a:r>
          </a:p>
          <a:p>
            <a:pPr marL="685800" marR="0" lvl="1" indent="-2286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rPr>
              <a:t>Drift eliminators (this is a requirement)</a:t>
            </a:r>
          </a:p>
          <a:p>
            <a:pPr marL="685800" marR="0" lvl="1" indent="-2286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000" b="1" i="0" u="none" strike="noStrike" kern="120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rPr>
              <a:t>Treatment to minimize the growth of Legionella and other microorganisms.</a:t>
            </a:r>
          </a:p>
          <a:p>
            <a:pPr marL="685800" marR="0" lvl="1" indent="-2286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000" b="1" i="0" u="none" strike="noStrike" kern="120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rPr>
              <a:t>Cannot operate a cooling tower in a manner that allows an overflow from the basin.</a:t>
            </a:r>
            <a:endParaRPr kumimoji="0" lang="en-US" sz="20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5630452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6A5A7D4-6246-4984-9104-B8991D251925}"/>
              </a:ext>
            </a:extLst>
          </p:cNvPr>
          <p:cNvSpPr>
            <a:spLocks noGrp="1"/>
          </p:cNvSpPr>
          <p:nvPr>
            <p:ph type="title"/>
          </p:nvPr>
        </p:nvSpPr>
        <p:spPr>
          <a:xfrm>
            <a:off x="533400" y="228600"/>
            <a:ext cx="10972800" cy="1295400"/>
          </a:xfrm>
        </p:spPr>
        <p:txBody>
          <a:bodyPr/>
          <a:lstStyle/>
          <a:p>
            <a:pPr algn="l"/>
            <a:r>
              <a:rPr lang="en-US" dirty="0"/>
              <a:t>Inspections</a:t>
            </a:r>
          </a:p>
        </p:txBody>
      </p:sp>
      <p:sp>
        <p:nvSpPr>
          <p:cNvPr id="7" name="Content Placeholder 2">
            <a:extLst>
              <a:ext uri="{FF2B5EF4-FFF2-40B4-BE49-F238E27FC236}">
                <a16:creationId xmlns:a16="http://schemas.microsoft.com/office/drawing/2014/main" id="{8C92E873-8CD2-4FED-A286-394EBAF40B88}"/>
              </a:ext>
            </a:extLst>
          </p:cNvPr>
          <p:cNvSpPr txBox="1">
            <a:spLocks/>
          </p:cNvSpPr>
          <p:nvPr/>
        </p:nvSpPr>
        <p:spPr>
          <a:xfrm>
            <a:off x="609600" y="1752600"/>
            <a:ext cx="10972800" cy="4126719"/>
          </a:xfrm>
          <a:prstGeom prst="rect">
            <a:avLst/>
          </a:prstGeom>
        </p:spPr>
        <p:txBody>
          <a:bodyPr vert="horz" lIns="91440" tIns="45720" rIns="91440" bIns="45720" rtlCol="0">
            <a:normAutofit fontScale="77500" lnSpcReduction="20000"/>
          </a:bodyPr>
          <a:lstStyle>
            <a:lvl1pPr marL="0" indent="0" algn="l" defTabSz="914400" rtl="0" eaLnBrk="1" latinLnBrk="0" hangingPunct="1">
              <a:lnSpc>
                <a:spcPct val="150000"/>
              </a:lnSpc>
              <a:spcBef>
                <a:spcPts val="600"/>
              </a:spcBef>
              <a:spcAft>
                <a:spcPts val="600"/>
              </a:spcAft>
              <a:buClr>
                <a:srgbClr val="2AACE3"/>
              </a:buClr>
              <a:buSzPct val="70000"/>
              <a:buFont typeface="Wingdings" panose="05000000000000000000" pitchFamily="2" charset="2"/>
              <a:buNone/>
              <a:defRPr sz="28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0"/>
              </a:spcBef>
              <a:spcAft>
                <a:spcPts val="1200"/>
              </a:spcAft>
              <a:buFont typeface="Arial" panose="020B0604020202020204" pitchFamily="34" charset="0"/>
              <a:buNone/>
              <a:defRPr sz="1800" kern="1200">
                <a:solidFill>
                  <a:schemeClr val="tx1">
                    <a:tint val="75000"/>
                  </a:schemeClr>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0"/>
              </a:spcBef>
              <a:spcAft>
                <a:spcPts val="1200"/>
              </a:spcAft>
              <a:buFont typeface="Arial" panose="020B0604020202020204" pitchFamily="34" charset="0"/>
              <a:buNone/>
              <a:defRPr sz="1600" kern="1200">
                <a:solidFill>
                  <a:schemeClr val="tx1">
                    <a:tint val="75000"/>
                  </a:schemeClr>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0"/>
              </a:spcBef>
              <a:spcAft>
                <a:spcPts val="1200"/>
              </a:spcAft>
              <a:buFont typeface="Arial" panose="020B0604020202020204" pitchFamily="34" charset="0"/>
              <a:buNone/>
              <a:defRPr sz="1600" kern="1200">
                <a:solidFill>
                  <a:schemeClr val="tx1">
                    <a:tint val="75000"/>
                  </a:schemeClr>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457200" indent="-457200">
              <a:buClrTx/>
              <a:buSzPct val="100000"/>
              <a:buFont typeface="Arial" panose="020B0604020202020204" pitchFamily="34" charset="0"/>
              <a:buChar char="•"/>
            </a:pPr>
            <a:r>
              <a:rPr lang="en-US" dirty="0"/>
              <a:t>Cooling towers must conduct annual inspections. </a:t>
            </a:r>
          </a:p>
          <a:p>
            <a:pPr marL="457200" indent="-457200">
              <a:buClrTx/>
              <a:buSzPct val="100000"/>
              <a:buFont typeface="Arial" panose="020B0604020202020204" pitchFamily="34" charset="0"/>
              <a:buChar char="•"/>
            </a:pPr>
            <a:r>
              <a:rPr lang="en-US" dirty="0"/>
              <a:t>Report due by March 1 of each year</a:t>
            </a:r>
          </a:p>
          <a:p>
            <a:pPr marL="457200" indent="-457200">
              <a:buClrTx/>
              <a:buSzPct val="100000"/>
              <a:buFont typeface="Arial" panose="020B0604020202020204" pitchFamily="34" charset="0"/>
              <a:buChar char="•"/>
            </a:pPr>
            <a:r>
              <a:rPr lang="en-US" dirty="0"/>
              <a:t>Inspection must be within 90 days before due date</a:t>
            </a:r>
          </a:p>
          <a:p>
            <a:pPr marL="457200" indent="-457200">
              <a:buClrTx/>
              <a:buSzPct val="100000"/>
              <a:buFont typeface="Arial" panose="020B0604020202020204" pitchFamily="34" charset="0"/>
              <a:buChar char="•"/>
            </a:pPr>
            <a:r>
              <a:rPr lang="en-US" dirty="0"/>
              <a:t>Must be performed by third party Texas registered mechanical engineer or TDL licensed air conditioning and refrigeration contractor (Class A -  RE combined)</a:t>
            </a:r>
          </a:p>
          <a:p>
            <a:pPr marL="457200" indent="-457200">
              <a:buClrTx/>
              <a:buSzPct val="100000"/>
              <a:buFont typeface="Arial" panose="020B0604020202020204" pitchFamily="34" charset="0"/>
              <a:buChar char="•"/>
            </a:pPr>
            <a:r>
              <a:rPr lang="en-US" dirty="0"/>
              <a:t>Report must be on AW form</a:t>
            </a:r>
          </a:p>
          <a:p>
            <a:pPr marL="457200" indent="-457200">
              <a:buClrTx/>
              <a:buSzPct val="100000"/>
              <a:buFont typeface="Arial" panose="020B0604020202020204" pitchFamily="34" charset="0"/>
              <a:buChar char="•"/>
            </a:pPr>
            <a:r>
              <a:rPr lang="en-US" dirty="0"/>
              <a:t>Must be sent to Austin Water Conservation Division</a:t>
            </a:r>
          </a:p>
        </p:txBody>
      </p:sp>
    </p:spTree>
    <p:extLst>
      <p:ext uri="{BB962C8B-B14F-4D97-AF65-F5344CB8AC3E}">
        <p14:creationId xmlns:p14="http://schemas.microsoft.com/office/powerpoint/2010/main" val="10032513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6A5A7D4-6246-4984-9104-B8991D251925}"/>
              </a:ext>
            </a:extLst>
          </p:cNvPr>
          <p:cNvSpPr>
            <a:spLocks noGrp="1"/>
          </p:cNvSpPr>
          <p:nvPr>
            <p:ph type="title"/>
          </p:nvPr>
        </p:nvSpPr>
        <p:spPr>
          <a:xfrm>
            <a:off x="609600" y="228601"/>
            <a:ext cx="10972800" cy="1143000"/>
          </a:xfrm>
        </p:spPr>
        <p:txBody>
          <a:bodyPr>
            <a:normAutofit fontScale="90000"/>
          </a:bodyPr>
          <a:lstStyle/>
          <a:p>
            <a:pPr algn="l"/>
            <a:r>
              <a:rPr lang="en-US" dirty="0"/>
              <a:t>Cycles of Concentration (CoC)</a:t>
            </a:r>
          </a:p>
        </p:txBody>
      </p:sp>
      <p:pic>
        <p:nvPicPr>
          <p:cNvPr id="8" name="Content Placeholder 4">
            <a:extLst>
              <a:ext uri="{FF2B5EF4-FFF2-40B4-BE49-F238E27FC236}">
                <a16:creationId xmlns:a16="http://schemas.microsoft.com/office/drawing/2014/main" id="{EC7A89D7-C82B-4B25-AA8A-469DEE25E2D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76399" y="1347538"/>
            <a:ext cx="7946003" cy="4443662"/>
          </a:xfrm>
          <a:prstGeom prst="rect">
            <a:avLst/>
          </a:prstGeom>
        </p:spPr>
      </p:pic>
    </p:spTree>
    <p:extLst>
      <p:ext uri="{BB962C8B-B14F-4D97-AF65-F5344CB8AC3E}">
        <p14:creationId xmlns:p14="http://schemas.microsoft.com/office/powerpoint/2010/main" val="1364448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6A5A7D4-6246-4984-9104-B8991D251925}"/>
              </a:ext>
            </a:extLst>
          </p:cNvPr>
          <p:cNvSpPr>
            <a:spLocks noGrp="1"/>
          </p:cNvSpPr>
          <p:nvPr>
            <p:ph type="title"/>
          </p:nvPr>
        </p:nvSpPr>
        <p:spPr>
          <a:xfrm>
            <a:off x="609600" y="228601"/>
            <a:ext cx="10972800" cy="1143000"/>
          </a:xfrm>
        </p:spPr>
        <p:txBody>
          <a:bodyPr>
            <a:normAutofit fontScale="90000"/>
          </a:bodyPr>
          <a:lstStyle/>
          <a:p>
            <a:pPr algn="l"/>
            <a:r>
              <a:rPr lang="en-US" dirty="0"/>
              <a:t>Cycles of Concentration (CoC)</a:t>
            </a:r>
          </a:p>
        </p:txBody>
      </p:sp>
      <p:graphicFrame>
        <p:nvGraphicFramePr>
          <p:cNvPr id="8" name="Content Placeholder 2">
            <a:extLst>
              <a:ext uri="{FF2B5EF4-FFF2-40B4-BE49-F238E27FC236}">
                <a16:creationId xmlns:a16="http://schemas.microsoft.com/office/drawing/2014/main" id="{6B57586A-C0CF-4151-A52B-3040FC299E4F}"/>
              </a:ext>
            </a:extLst>
          </p:cNvPr>
          <p:cNvGraphicFramePr>
            <a:graphicFrameLocks/>
          </p:cNvGraphicFramePr>
          <p:nvPr>
            <p:extLst>
              <p:ext uri="{D42A27DB-BD31-4B8C-83A1-F6EECF244321}">
                <p14:modId xmlns:p14="http://schemas.microsoft.com/office/powerpoint/2010/main" val="1498561607"/>
              </p:ext>
            </p:extLst>
          </p:nvPr>
        </p:nvGraphicFramePr>
        <p:xfrm>
          <a:off x="609600" y="1371601"/>
          <a:ext cx="10972797" cy="3855618"/>
        </p:xfrm>
        <a:graphic>
          <a:graphicData uri="http://schemas.openxmlformats.org/drawingml/2006/table">
            <a:tbl>
              <a:tblPr firstRow="1" firstCol="1" bandRow="1"/>
              <a:tblGrid>
                <a:gridCol w="3560134">
                  <a:extLst>
                    <a:ext uri="{9D8B030D-6E8A-4147-A177-3AD203B41FA5}">
                      <a16:colId xmlns:a16="http://schemas.microsoft.com/office/drawing/2014/main" val="3946785701"/>
                    </a:ext>
                  </a:extLst>
                </a:gridCol>
                <a:gridCol w="1925421">
                  <a:extLst>
                    <a:ext uri="{9D8B030D-6E8A-4147-A177-3AD203B41FA5}">
                      <a16:colId xmlns:a16="http://schemas.microsoft.com/office/drawing/2014/main" val="2369032108"/>
                    </a:ext>
                  </a:extLst>
                </a:gridCol>
                <a:gridCol w="2743621">
                  <a:extLst>
                    <a:ext uri="{9D8B030D-6E8A-4147-A177-3AD203B41FA5}">
                      <a16:colId xmlns:a16="http://schemas.microsoft.com/office/drawing/2014/main" val="2384614584"/>
                    </a:ext>
                  </a:extLst>
                </a:gridCol>
                <a:gridCol w="2743621">
                  <a:extLst>
                    <a:ext uri="{9D8B030D-6E8A-4147-A177-3AD203B41FA5}">
                      <a16:colId xmlns:a16="http://schemas.microsoft.com/office/drawing/2014/main" val="2192073461"/>
                    </a:ext>
                  </a:extLst>
                </a:gridCol>
              </a:tblGrid>
              <a:tr h="563778">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marL="0" marR="0" algn="ctr">
                        <a:lnSpc>
                          <a:spcPct val="107000"/>
                        </a:lnSpc>
                        <a:spcBef>
                          <a:spcPts val="0"/>
                        </a:spcBef>
                        <a:spcAft>
                          <a:spcPts val="0"/>
                        </a:spcAft>
                      </a:pPr>
                      <a:r>
                        <a:rPr lang="en-US" sz="1400" dirty="0">
                          <a:effectLst/>
                        </a:rPr>
                        <a:t>Recirculating Water Parameters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5410" marR="65410"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1CADE4"/>
                    </a:solidFill>
                  </a:tcPr>
                </a:tc>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marL="0" marR="0" algn="ctr">
                        <a:lnSpc>
                          <a:spcPct val="107000"/>
                        </a:lnSpc>
                        <a:spcBef>
                          <a:spcPts val="0"/>
                        </a:spcBef>
                        <a:spcAft>
                          <a:spcPts val="0"/>
                        </a:spcAft>
                      </a:pPr>
                      <a:r>
                        <a:rPr lang="en-US" sz="1400" dirty="0">
                          <a:effectLst/>
                        </a:rPr>
                        <a:t>Maximum Values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5410" marR="65410"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1CADE4"/>
                    </a:solidFill>
                  </a:tcPr>
                </a:tc>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marL="0" marR="0" algn="ctr">
                        <a:lnSpc>
                          <a:spcPct val="107000"/>
                        </a:lnSpc>
                        <a:spcBef>
                          <a:spcPts val="0"/>
                        </a:spcBef>
                        <a:spcAft>
                          <a:spcPts val="0"/>
                        </a:spcAft>
                      </a:pPr>
                      <a:r>
                        <a:rPr lang="en-US" sz="1400" dirty="0">
                          <a:effectLst/>
                        </a:rPr>
                        <a:t>Austin Water</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5410" marR="65410"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1CADE4"/>
                    </a:solidFill>
                  </a:tcPr>
                </a:tc>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marL="0" marR="0" algn="ctr">
                        <a:lnSpc>
                          <a:spcPct val="107000"/>
                        </a:lnSpc>
                        <a:spcBef>
                          <a:spcPts val="0"/>
                        </a:spcBef>
                        <a:spcAft>
                          <a:spcPts val="0"/>
                        </a:spcAft>
                      </a:pPr>
                      <a:r>
                        <a:rPr lang="en-US" sz="1400" dirty="0">
                          <a:effectLst/>
                        </a:rPr>
                        <a:t>Cycles of Concentration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5410" marR="65410"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1CADE4"/>
                    </a:solidFill>
                  </a:tcPr>
                </a:tc>
                <a:extLst>
                  <a:ext uri="{0D108BD9-81ED-4DB2-BD59-A6C34878D82A}">
                    <a16:rowId xmlns:a16="http://schemas.microsoft.com/office/drawing/2014/main" val="456734387"/>
                  </a:ext>
                </a:extLst>
              </a:tr>
              <a:tr h="365760">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marL="0" marR="0">
                        <a:lnSpc>
                          <a:spcPct val="107000"/>
                        </a:lnSpc>
                        <a:spcBef>
                          <a:spcPts val="0"/>
                        </a:spcBef>
                        <a:spcAft>
                          <a:spcPts val="0"/>
                        </a:spcAft>
                      </a:pPr>
                      <a:r>
                        <a:rPr lang="en-US" sz="1100" dirty="0">
                          <a:effectLst/>
                        </a:rPr>
                        <a:t>Conductivity (micro-ohms)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410" marR="65410"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CADE4"/>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algn="ctr">
                        <a:lnSpc>
                          <a:spcPct val="107000"/>
                        </a:lnSpc>
                        <a:spcBef>
                          <a:spcPts val="0"/>
                        </a:spcBef>
                        <a:spcAft>
                          <a:spcPts val="0"/>
                        </a:spcAft>
                      </a:pPr>
                      <a:r>
                        <a:rPr lang="en-US" sz="1100">
                          <a:effectLst/>
                        </a:rPr>
                        <a:t>3300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5410" marR="65410"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CADE4">
                        <a:tint val="4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algn="ctr">
                        <a:lnSpc>
                          <a:spcPct val="107000"/>
                        </a:lnSpc>
                        <a:spcBef>
                          <a:spcPts val="0"/>
                        </a:spcBef>
                        <a:spcAft>
                          <a:spcPts val="0"/>
                        </a:spcAft>
                      </a:pPr>
                      <a:r>
                        <a:rPr lang="en-US" sz="1100">
                          <a:effectLst/>
                        </a:rPr>
                        <a:t>336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5410" marR="65410"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CADE4">
                        <a:tint val="4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algn="ctr">
                        <a:lnSpc>
                          <a:spcPct val="107000"/>
                        </a:lnSpc>
                        <a:spcBef>
                          <a:spcPts val="0"/>
                        </a:spcBef>
                        <a:spcAft>
                          <a:spcPts val="0"/>
                        </a:spcAft>
                      </a:pPr>
                      <a:r>
                        <a:rPr lang="en-US" sz="1100" dirty="0">
                          <a:effectLst/>
                        </a:rPr>
                        <a:t>9.82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410" marR="65410"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CADE4">
                        <a:tint val="40000"/>
                      </a:srgbClr>
                    </a:solidFill>
                  </a:tcPr>
                </a:tc>
                <a:extLst>
                  <a:ext uri="{0D108BD9-81ED-4DB2-BD59-A6C34878D82A}">
                    <a16:rowId xmlns:a16="http://schemas.microsoft.com/office/drawing/2014/main" val="1955467862"/>
                  </a:ext>
                </a:extLst>
              </a:tr>
              <a:tr h="365760">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marL="0" marR="0">
                        <a:lnSpc>
                          <a:spcPct val="107000"/>
                        </a:lnSpc>
                        <a:spcBef>
                          <a:spcPts val="0"/>
                        </a:spcBef>
                        <a:spcAft>
                          <a:spcPts val="0"/>
                        </a:spcAft>
                      </a:pPr>
                      <a:r>
                        <a:rPr lang="en-US" sz="1100" dirty="0">
                          <a:effectLst/>
                        </a:rPr>
                        <a:t>Total Dissolved Solids (ppm)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410" marR="6541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CADE4"/>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algn="ctr">
                        <a:lnSpc>
                          <a:spcPct val="107000"/>
                        </a:lnSpc>
                        <a:spcBef>
                          <a:spcPts val="0"/>
                        </a:spcBef>
                        <a:spcAft>
                          <a:spcPts val="0"/>
                        </a:spcAft>
                      </a:pPr>
                      <a:r>
                        <a:rPr lang="en-US" sz="1100">
                          <a:effectLst/>
                        </a:rPr>
                        <a:t>2050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5410" marR="6541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CADE4">
                        <a:tint val="2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algn="ctr">
                        <a:lnSpc>
                          <a:spcPct val="107000"/>
                        </a:lnSpc>
                        <a:spcBef>
                          <a:spcPts val="0"/>
                        </a:spcBef>
                        <a:spcAft>
                          <a:spcPts val="0"/>
                        </a:spcAft>
                      </a:pPr>
                      <a:r>
                        <a:rPr lang="en-US" sz="1100">
                          <a:effectLst/>
                        </a:rPr>
                        <a:t>203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5410" marR="6541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CADE4">
                        <a:tint val="2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algn="ctr">
                        <a:lnSpc>
                          <a:spcPct val="107000"/>
                        </a:lnSpc>
                        <a:spcBef>
                          <a:spcPts val="0"/>
                        </a:spcBef>
                        <a:spcAft>
                          <a:spcPts val="0"/>
                        </a:spcAft>
                      </a:pPr>
                      <a:r>
                        <a:rPr lang="en-US" sz="1100" dirty="0">
                          <a:effectLst/>
                        </a:rPr>
                        <a:t>10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410" marR="6541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CADE4">
                        <a:tint val="20000"/>
                      </a:srgbClr>
                    </a:solidFill>
                  </a:tcPr>
                </a:tc>
                <a:extLst>
                  <a:ext uri="{0D108BD9-81ED-4DB2-BD59-A6C34878D82A}">
                    <a16:rowId xmlns:a16="http://schemas.microsoft.com/office/drawing/2014/main" val="511931451"/>
                  </a:ext>
                </a:extLst>
              </a:tr>
              <a:tr h="365760">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marL="0" marR="0">
                        <a:lnSpc>
                          <a:spcPct val="107000"/>
                        </a:lnSpc>
                        <a:spcBef>
                          <a:spcPts val="0"/>
                        </a:spcBef>
                        <a:spcAft>
                          <a:spcPts val="0"/>
                        </a:spcAft>
                      </a:pPr>
                      <a:r>
                        <a:rPr lang="en-US" sz="1100" dirty="0">
                          <a:effectLst/>
                        </a:rPr>
                        <a:t>Total Alkalinity as CaCO3 (ppm)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410" marR="6541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CADE4"/>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algn="ctr">
                        <a:lnSpc>
                          <a:spcPct val="107000"/>
                        </a:lnSpc>
                        <a:spcBef>
                          <a:spcPts val="0"/>
                        </a:spcBef>
                        <a:spcAft>
                          <a:spcPts val="0"/>
                        </a:spcAft>
                      </a:pPr>
                      <a:r>
                        <a:rPr lang="en-US" sz="1100">
                          <a:effectLst/>
                        </a:rPr>
                        <a:t>600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5410" marR="6541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CADE4">
                        <a:tint val="4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algn="ctr">
                        <a:lnSpc>
                          <a:spcPct val="107000"/>
                        </a:lnSpc>
                        <a:spcBef>
                          <a:spcPts val="0"/>
                        </a:spcBef>
                        <a:spcAft>
                          <a:spcPts val="0"/>
                        </a:spcAft>
                      </a:pPr>
                      <a:r>
                        <a:rPr lang="en-US" sz="1100">
                          <a:effectLst/>
                        </a:rPr>
                        <a:t>60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5410" marR="6541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CADE4">
                        <a:tint val="4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algn="ctr">
                        <a:lnSpc>
                          <a:spcPct val="107000"/>
                        </a:lnSpc>
                        <a:spcBef>
                          <a:spcPts val="0"/>
                        </a:spcBef>
                        <a:spcAft>
                          <a:spcPts val="0"/>
                        </a:spcAft>
                      </a:pPr>
                      <a:r>
                        <a:rPr lang="en-US" sz="1100" dirty="0">
                          <a:effectLst/>
                        </a:rPr>
                        <a:t>10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410" marR="6541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CADE4">
                        <a:tint val="40000"/>
                      </a:srgbClr>
                    </a:solidFill>
                  </a:tcPr>
                </a:tc>
                <a:extLst>
                  <a:ext uri="{0D108BD9-81ED-4DB2-BD59-A6C34878D82A}">
                    <a16:rowId xmlns:a16="http://schemas.microsoft.com/office/drawing/2014/main" val="1328597649"/>
                  </a:ext>
                </a:extLst>
              </a:tr>
              <a:tr h="365760">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marL="0" marR="0">
                        <a:lnSpc>
                          <a:spcPct val="107000"/>
                        </a:lnSpc>
                        <a:spcBef>
                          <a:spcPts val="0"/>
                        </a:spcBef>
                        <a:spcAft>
                          <a:spcPts val="0"/>
                        </a:spcAft>
                      </a:pPr>
                      <a:r>
                        <a:rPr lang="en-US" sz="1100" dirty="0">
                          <a:effectLst/>
                        </a:rPr>
                        <a:t>Total Alkalinity as CaCO3 (ppm)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410" marR="6541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CADE4"/>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algn="ctr">
                        <a:lnSpc>
                          <a:spcPct val="107000"/>
                        </a:lnSpc>
                        <a:spcBef>
                          <a:spcPts val="0"/>
                        </a:spcBef>
                        <a:spcAft>
                          <a:spcPts val="0"/>
                        </a:spcAft>
                      </a:pPr>
                      <a:r>
                        <a:rPr lang="en-US" sz="1100">
                          <a:effectLst/>
                        </a:rPr>
                        <a:t>500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5410" marR="6541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CADE4">
                        <a:tint val="2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algn="ctr">
                        <a:lnSpc>
                          <a:spcPct val="107000"/>
                        </a:lnSpc>
                        <a:spcBef>
                          <a:spcPts val="0"/>
                        </a:spcBef>
                        <a:spcAft>
                          <a:spcPts val="0"/>
                        </a:spcAft>
                      </a:pPr>
                      <a:r>
                        <a:rPr lang="en-US" sz="1100">
                          <a:effectLst/>
                        </a:rPr>
                        <a:t>60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5410" marR="6541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CADE4">
                        <a:tint val="2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algn="ctr">
                        <a:lnSpc>
                          <a:spcPct val="107000"/>
                        </a:lnSpc>
                        <a:spcBef>
                          <a:spcPts val="0"/>
                        </a:spcBef>
                        <a:spcAft>
                          <a:spcPts val="0"/>
                        </a:spcAft>
                      </a:pPr>
                      <a:r>
                        <a:rPr lang="en-US" sz="1100" dirty="0">
                          <a:effectLst/>
                        </a:rPr>
                        <a:t>8.33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410" marR="6541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CADE4">
                        <a:tint val="20000"/>
                      </a:srgbClr>
                    </a:solidFill>
                  </a:tcPr>
                </a:tc>
                <a:extLst>
                  <a:ext uri="{0D108BD9-81ED-4DB2-BD59-A6C34878D82A}">
                    <a16:rowId xmlns:a16="http://schemas.microsoft.com/office/drawing/2014/main" val="662692093"/>
                  </a:ext>
                </a:extLst>
              </a:tr>
              <a:tr h="365760">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marL="0" marR="0">
                        <a:lnSpc>
                          <a:spcPct val="107000"/>
                        </a:lnSpc>
                        <a:spcBef>
                          <a:spcPts val="0"/>
                        </a:spcBef>
                        <a:spcAft>
                          <a:spcPts val="0"/>
                        </a:spcAft>
                      </a:pPr>
                      <a:r>
                        <a:rPr lang="en-US" sz="1100" dirty="0">
                          <a:effectLst/>
                        </a:rPr>
                        <a:t>Calcium Hardness as CaCO3 (ppm)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410" marR="6541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CADE4"/>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algn="ctr">
                        <a:lnSpc>
                          <a:spcPct val="107000"/>
                        </a:lnSpc>
                        <a:spcBef>
                          <a:spcPts val="0"/>
                        </a:spcBef>
                        <a:spcAft>
                          <a:spcPts val="0"/>
                        </a:spcAft>
                      </a:pPr>
                      <a:r>
                        <a:rPr lang="en-US" sz="1100">
                          <a:effectLst/>
                        </a:rPr>
                        <a:t>600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5410" marR="6541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CADE4">
                        <a:tint val="4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algn="ctr">
                        <a:lnSpc>
                          <a:spcPct val="107000"/>
                        </a:lnSpc>
                        <a:spcBef>
                          <a:spcPts val="0"/>
                        </a:spcBef>
                        <a:spcAft>
                          <a:spcPts val="0"/>
                        </a:spcAft>
                      </a:pPr>
                      <a:r>
                        <a:rPr lang="en-US" sz="1100">
                          <a:effectLst/>
                        </a:rPr>
                        <a:t>92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5410" marR="6541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CADE4">
                        <a:tint val="4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algn="ctr">
                        <a:lnSpc>
                          <a:spcPct val="107000"/>
                        </a:lnSpc>
                        <a:spcBef>
                          <a:spcPts val="0"/>
                        </a:spcBef>
                        <a:spcAft>
                          <a:spcPts val="0"/>
                        </a:spcAft>
                      </a:pPr>
                      <a:r>
                        <a:rPr lang="en-US" sz="1100" dirty="0">
                          <a:effectLst/>
                        </a:rPr>
                        <a:t>6.52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410" marR="6541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CADE4">
                        <a:tint val="40000"/>
                      </a:srgbClr>
                    </a:solidFill>
                  </a:tcPr>
                </a:tc>
                <a:extLst>
                  <a:ext uri="{0D108BD9-81ED-4DB2-BD59-A6C34878D82A}">
                    <a16:rowId xmlns:a16="http://schemas.microsoft.com/office/drawing/2014/main" val="4009941823"/>
                  </a:ext>
                </a:extLst>
              </a:tr>
              <a:tr h="365760">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marL="0" marR="0">
                        <a:lnSpc>
                          <a:spcPct val="107000"/>
                        </a:lnSpc>
                        <a:spcBef>
                          <a:spcPts val="0"/>
                        </a:spcBef>
                        <a:spcAft>
                          <a:spcPts val="0"/>
                        </a:spcAft>
                      </a:pPr>
                      <a:r>
                        <a:rPr lang="en-US" sz="1100" dirty="0">
                          <a:effectLst/>
                        </a:rPr>
                        <a:t>Chlorides as CI (ppm)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410" marR="6541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CADE4"/>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algn="ctr">
                        <a:lnSpc>
                          <a:spcPct val="107000"/>
                        </a:lnSpc>
                        <a:spcBef>
                          <a:spcPts val="0"/>
                        </a:spcBef>
                        <a:spcAft>
                          <a:spcPts val="0"/>
                        </a:spcAft>
                      </a:pPr>
                      <a:r>
                        <a:rPr lang="en-US" sz="1100">
                          <a:effectLst/>
                        </a:rPr>
                        <a:t>300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5410" marR="6541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CADE4">
                        <a:tint val="2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algn="ctr">
                        <a:lnSpc>
                          <a:spcPct val="107000"/>
                        </a:lnSpc>
                        <a:spcBef>
                          <a:spcPts val="0"/>
                        </a:spcBef>
                        <a:spcAft>
                          <a:spcPts val="0"/>
                        </a:spcAft>
                      </a:pPr>
                      <a:r>
                        <a:rPr lang="en-US" sz="1100">
                          <a:effectLst/>
                        </a:rPr>
                        <a:t>41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5410" marR="6541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CADE4">
                        <a:tint val="2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algn="ctr">
                        <a:lnSpc>
                          <a:spcPct val="107000"/>
                        </a:lnSpc>
                        <a:spcBef>
                          <a:spcPts val="0"/>
                        </a:spcBef>
                        <a:spcAft>
                          <a:spcPts val="0"/>
                        </a:spcAft>
                      </a:pPr>
                      <a:r>
                        <a:rPr lang="en-US" sz="1100" dirty="0">
                          <a:effectLst/>
                        </a:rPr>
                        <a:t>7.31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410" marR="6541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CADE4">
                        <a:tint val="20000"/>
                      </a:srgbClr>
                    </a:solidFill>
                  </a:tcPr>
                </a:tc>
                <a:extLst>
                  <a:ext uri="{0D108BD9-81ED-4DB2-BD59-A6C34878D82A}">
                    <a16:rowId xmlns:a16="http://schemas.microsoft.com/office/drawing/2014/main" val="2014498009"/>
                  </a:ext>
                </a:extLst>
              </a:tr>
              <a:tr h="365760">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marL="0" marR="0">
                        <a:lnSpc>
                          <a:spcPct val="107000"/>
                        </a:lnSpc>
                        <a:spcBef>
                          <a:spcPts val="0"/>
                        </a:spcBef>
                        <a:spcAft>
                          <a:spcPts val="0"/>
                        </a:spcAft>
                      </a:pPr>
                      <a:r>
                        <a:rPr lang="en-US" sz="1100" dirty="0">
                          <a:effectLst/>
                        </a:rPr>
                        <a:t>Sulfates (ppm)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410" marR="6541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CADE4"/>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algn="ctr">
                        <a:lnSpc>
                          <a:spcPct val="107000"/>
                        </a:lnSpc>
                        <a:spcBef>
                          <a:spcPts val="0"/>
                        </a:spcBef>
                        <a:spcAft>
                          <a:spcPts val="0"/>
                        </a:spcAft>
                      </a:pPr>
                      <a:r>
                        <a:rPr lang="en-US" sz="1100">
                          <a:effectLst/>
                        </a:rPr>
                        <a:t>250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5410" marR="6541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CADE4">
                        <a:tint val="4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algn="ctr">
                        <a:lnSpc>
                          <a:spcPct val="107000"/>
                        </a:lnSpc>
                        <a:spcBef>
                          <a:spcPts val="0"/>
                        </a:spcBef>
                        <a:spcAft>
                          <a:spcPts val="0"/>
                        </a:spcAft>
                      </a:pPr>
                      <a:r>
                        <a:rPr lang="en-US" sz="1100">
                          <a:effectLst/>
                        </a:rPr>
                        <a:t>39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5410" marR="6541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CADE4">
                        <a:tint val="4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algn="ctr">
                        <a:lnSpc>
                          <a:spcPct val="107000"/>
                        </a:lnSpc>
                        <a:spcBef>
                          <a:spcPts val="0"/>
                        </a:spcBef>
                        <a:spcAft>
                          <a:spcPts val="0"/>
                        </a:spcAft>
                      </a:pPr>
                      <a:r>
                        <a:rPr lang="en-US" sz="1100" dirty="0">
                          <a:effectLst/>
                        </a:rPr>
                        <a:t>6.41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410" marR="6541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CADE4">
                        <a:tint val="40000"/>
                      </a:srgbClr>
                    </a:solidFill>
                  </a:tcPr>
                </a:tc>
                <a:extLst>
                  <a:ext uri="{0D108BD9-81ED-4DB2-BD59-A6C34878D82A}">
                    <a16:rowId xmlns:a16="http://schemas.microsoft.com/office/drawing/2014/main" val="3856093602"/>
                  </a:ext>
                </a:extLst>
              </a:tr>
              <a:tr h="365760">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marL="0" marR="0">
                        <a:lnSpc>
                          <a:spcPct val="107000"/>
                        </a:lnSpc>
                        <a:spcBef>
                          <a:spcPts val="0"/>
                        </a:spcBef>
                        <a:spcAft>
                          <a:spcPts val="0"/>
                        </a:spcAft>
                      </a:pPr>
                      <a:r>
                        <a:rPr lang="en-US" sz="1100" dirty="0">
                          <a:effectLst/>
                        </a:rPr>
                        <a:t>Silica (ppm)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410" marR="6541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CADE4"/>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algn="ctr">
                        <a:lnSpc>
                          <a:spcPct val="107000"/>
                        </a:lnSpc>
                        <a:spcBef>
                          <a:spcPts val="0"/>
                        </a:spcBef>
                        <a:spcAft>
                          <a:spcPts val="0"/>
                        </a:spcAft>
                      </a:pPr>
                      <a:r>
                        <a:rPr lang="en-US" sz="1100">
                          <a:effectLst/>
                        </a:rPr>
                        <a:t>150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5410" marR="6541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CADE4">
                        <a:tint val="2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algn="ctr">
                        <a:lnSpc>
                          <a:spcPct val="107000"/>
                        </a:lnSpc>
                        <a:spcBef>
                          <a:spcPts val="0"/>
                        </a:spcBef>
                        <a:spcAft>
                          <a:spcPts val="0"/>
                        </a:spcAft>
                      </a:pPr>
                      <a:r>
                        <a:rPr lang="en-US" sz="1100">
                          <a:effectLst/>
                        </a:rPr>
                        <a:t>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5410" marR="6541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CADE4">
                        <a:tint val="2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algn="ctr">
                        <a:lnSpc>
                          <a:spcPct val="107000"/>
                        </a:lnSpc>
                        <a:spcBef>
                          <a:spcPts val="0"/>
                        </a:spcBef>
                        <a:spcAft>
                          <a:spcPts val="0"/>
                        </a:spcAft>
                      </a:pPr>
                      <a:r>
                        <a:rPr lang="en-US" sz="1100" dirty="0">
                          <a:effectLst/>
                        </a:rPr>
                        <a:t>21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410" marR="6541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CADE4">
                        <a:tint val="20000"/>
                      </a:srgbClr>
                    </a:solidFill>
                  </a:tcPr>
                </a:tc>
                <a:extLst>
                  <a:ext uri="{0D108BD9-81ED-4DB2-BD59-A6C34878D82A}">
                    <a16:rowId xmlns:a16="http://schemas.microsoft.com/office/drawing/2014/main" val="3992467481"/>
                  </a:ext>
                </a:extLst>
              </a:tr>
              <a:tr h="365760">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marL="0" marR="0">
                        <a:lnSpc>
                          <a:spcPct val="107000"/>
                        </a:lnSpc>
                        <a:spcBef>
                          <a:spcPts val="0"/>
                        </a:spcBef>
                        <a:spcAft>
                          <a:spcPts val="0"/>
                        </a:spcAft>
                      </a:pPr>
                      <a:r>
                        <a:rPr lang="en-US" sz="1100" dirty="0" err="1">
                          <a:effectLst/>
                        </a:rPr>
                        <a:t>Langelier</a:t>
                      </a:r>
                      <a:r>
                        <a:rPr lang="en-US" sz="1100" dirty="0">
                          <a:effectLst/>
                        </a:rPr>
                        <a:t> Saturation Index (LSI)</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410" marR="6541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CADE4"/>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algn="ctr">
                        <a:lnSpc>
                          <a:spcPct val="107000"/>
                        </a:lnSpc>
                        <a:spcBef>
                          <a:spcPts val="0"/>
                        </a:spcBef>
                        <a:spcAft>
                          <a:spcPts val="0"/>
                        </a:spcAft>
                      </a:pPr>
                      <a:r>
                        <a:rPr lang="en-US" sz="1100">
                          <a:effectLst/>
                        </a:rPr>
                        <a:t>+2.8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5410" marR="6541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CADE4">
                        <a:tint val="4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5410" marR="6541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CADE4">
                        <a:tint val="4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410" marR="6541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CADE4">
                        <a:tint val="40000"/>
                      </a:srgbClr>
                    </a:solidFill>
                  </a:tcPr>
                </a:tc>
                <a:extLst>
                  <a:ext uri="{0D108BD9-81ED-4DB2-BD59-A6C34878D82A}">
                    <a16:rowId xmlns:a16="http://schemas.microsoft.com/office/drawing/2014/main" val="869978409"/>
                  </a:ext>
                </a:extLst>
              </a:tr>
            </a:tbl>
          </a:graphicData>
        </a:graphic>
      </p:graphicFrame>
      <p:sp>
        <p:nvSpPr>
          <p:cNvPr id="9" name="TextBox 8">
            <a:extLst>
              <a:ext uri="{FF2B5EF4-FFF2-40B4-BE49-F238E27FC236}">
                <a16:creationId xmlns:a16="http://schemas.microsoft.com/office/drawing/2014/main" id="{74C2B3E6-80A0-48D6-8E8A-C95437AA72AF}"/>
              </a:ext>
            </a:extLst>
          </p:cNvPr>
          <p:cNvSpPr txBox="1"/>
          <p:nvPr/>
        </p:nvSpPr>
        <p:spPr>
          <a:xfrm>
            <a:off x="609600" y="5258492"/>
            <a:ext cx="11582400" cy="307777"/>
          </a:xfrm>
          <a:prstGeom prst="rect">
            <a:avLst/>
          </a:prstGeom>
          <a:noFill/>
        </p:spPr>
        <p:txBody>
          <a:bodyPr wrap="square" rtlCol="0">
            <a:spAutoFit/>
          </a:bodyPr>
          <a:lstStyle/>
          <a:p>
            <a:r>
              <a:rPr lang="en-US" sz="1400" dirty="0">
                <a:solidFill>
                  <a:prstClr val="black"/>
                </a:solidFill>
                <a:latin typeface="Arial" panose="020B0604020202020204"/>
                <a:cs typeface="Arial" panose="020B0604020202020204" pitchFamily="34" charset="0"/>
              </a:rPr>
              <a:t>Recirculating water parameters are from ASHRAE 189.1- 2020 </a:t>
            </a:r>
            <a:r>
              <a:rPr lang="en-US" sz="1400" i="1" dirty="0">
                <a:solidFill>
                  <a:prstClr val="black"/>
                </a:solidFill>
                <a:latin typeface="Arial" panose="020B0604020202020204"/>
                <a:cs typeface="Arial" panose="020B0604020202020204" pitchFamily="34" charset="0"/>
              </a:rPr>
              <a:t>Standard for the Design of High-Performance Green Building</a:t>
            </a:r>
            <a:r>
              <a:rPr lang="en-US" sz="1400" dirty="0">
                <a:solidFill>
                  <a:prstClr val="black"/>
                </a:solidFill>
                <a:latin typeface="Arial" panose="020B0604020202020204"/>
                <a:cs typeface="Arial" panose="020B0604020202020204" pitchFamily="34" charset="0"/>
              </a:rPr>
              <a:t>.</a:t>
            </a:r>
          </a:p>
        </p:txBody>
      </p:sp>
      <p:sp>
        <p:nvSpPr>
          <p:cNvPr id="10" name="Rectangle 3">
            <a:extLst>
              <a:ext uri="{FF2B5EF4-FFF2-40B4-BE49-F238E27FC236}">
                <a16:creationId xmlns:a16="http://schemas.microsoft.com/office/drawing/2014/main" id="{7F0FFA57-542B-4FDF-B9A8-5B5073C83EDE}"/>
              </a:ext>
            </a:extLst>
          </p:cNvPr>
          <p:cNvSpPr>
            <a:spLocks noChangeArrowheads="1"/>
          </p:cNvSpPr>
          <p:nvPr/>
        </p:nvSpPr>
        <p:spPr bwMode="auto">
          <a:xfrm>
            <a:off x="609600" y="5597542"/>
            <a:ext cx="330411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US" altLang="en-US" sz="1200" baseline="30000" dirty="0">
                <a:solidFill>
                  <a:prstClr val="black"/>
                </a:solidFill>
                <a:latin typeface="Arial" panose="020B0604020202020204"/>
                <a:ea typeface="Calibri" panose="020F0502020204030204" pitchFamily="34" charset="0"/>
                <a:cs typeface="Times New Roman" panose="02020603050405020304" pitchFamily="18" charset="0"/>
                <a:hlinkClick r:id="rId3"/>
              </a:rPr>
              <a:t>[</a:t>
            </a:r>
            <a:r>
              <a:rPr lang="en-US" altLang="en-US" sz="1200" baseline="30000" dirty="0" bmk="">
                <a:solidFill>
                  <a:prstClr val="black"/>
                </a:solidFill>
                <a:latin typeface="Arial" panose="020B0604020202020204"/>
                <a:ea typeface="Calibri" panose="020F0502020204030204" pitchFamily="34" charset="0"/>
                <a:cs typeface="Times New Roman" panose="02020603050405020304" pitchFamily="18" charset="0"/>
                <a:hlinkClick r:id="rId3"/>
              </a:rPr>
              <a:t>1]</a:t>
            </a:r>
            <a:r>
              <a:rPr lang="en-US" altLang="en-US" sz="1200" dirty="0" bmk="">
                <a:solidFill>
                  <a:prstClr val="black"/>
                </a:solidFill>
                <a:latin typeface="Arial" panose="020B0604020202020204"/>
                <a:ea typeface="Calibri" panose="020F0502020204030204" pitchFamily="34" charset="0"/>
                <a:cs typeface="Times New Roman" panose="02020603050405020304" pitchFamily="18" charset="0"/>
              </a:rPr>
              <a:t> Excluding galvanized steel</a:t>
            </a:r>
            <a:endParaRPr lang="en-US" altLang="en-US" sz="900" dirty="0" bmk="">
              <a:solidFill>
                <a:prstClr val="black"/>
              </a:solidFill>
              <a:latin typeface="Arial" panose="020B0604020202020204"/>
            </a:endParaRPr>
          </a:p>
          <a:p>
            <a:pPr eaLnBrk="0" fontAlgn="base" hangingPunct="0">
              <a:spcBef>
                <a:spcPct val="0"/>
              </a:spcBef>
              <a:spcAft>
                <a:spcPct val="0"/>
              </a:spcAft>
            </a:pPr>
            <a:r>
              <a:rPr lang="en-US" altLang="en-US" sz="1200" baseline="30000" dirty="0" bmk="">
                <a:solidFill>
                  <a:prstClr val="black"/>
                </a:solidFill>
                <a:latin typeface="Arial" panose="020B0604020202020204"/>
                <a:ea typeface="Calibri" panose="020F0502020204030204" pitchFamily="34" charset="0"/>
                <a:cs typeface="Times New Roman" panose="02020603050405020304" pitchFamily="18" charset="0"/>
                <a:hlinkClick r:id="rId4"/>
              </a:rPr>
              <a:t>[2]</a:t>
            </a:r>
            <a:r>
              <a:rPr lang="en-US" altLang="en-US" sz="1200" dirty="0" bmk="">
                <a:solidFill>
                  <a:prstClr val="black"/>
                </a:solidFill>
                <a:latin typeface="Arial" panose="020B0604020202020204"/>
                <a:ea typeface="Calibri" panose="020F0502020204030204" pitchFamily="34" charset="0"/>
                <a:cs typeface="Times New Roman" panose="02020603050405020304" pitchFamily="18" charset="0"/>
              </a:rPr>
              <a:t> Galvanized steel (passivated)</a:t>
            </a:r>
            <a:endParaRPr lang="en-US" altLang="en-US" sz="900" dirty="0" bmk="">
              <a:solidFill>
                <a:prstClr val="black"/>
              </a:solidFill>
              <a:latin typeface="Arial" panose="020B0604020202020204"/>
            </a:endParaRPr>
          </a:p>
          <a:p>
            <a:pPr eaLnBrk="0" fontAlgn="base" hangingPunct="0">
              <a:spcBef>
                <a:spcPct val="0"/>
              </a:spcBef>
              <a:spcAft>
                <a:spcPct val="0"/>
              </a:spcAft>
            </a:pPr>
            <a:r>
              <a:rPr lang="en-US" altLang="en-US" sz="1200" baseline="30000" dirty="0" bmk="">
                <a:solidFill>
                  <a:prstClr val="black"/>
                </a:solidFill>
                <a:latin typeface="Arial" panose="020B0604020202020204"/>
                <a:ea typeface="Calibri" panose="020F0502020204030204" pitchFamily="34" charset="0"/>
                <a:cs typeface="Times New Roman" panose="02020603050405020304" pitchFamily="18" charset="0"/>
                <a:hlinkClick r:id="rId5"/>
              </a:rPr>
              <a:t>[3]</a:t>
            </a:r>
            <a:r>
              <a:rPr lang="en-US" altLang="en-US" sz="1200" dirty="0" bmk="">
                <a:solidFill>
                  <a:prstClr val="black"/>
                </a:solidFill>
                <a:latin typeface="Arial" panose="020B0604020202020204"/>
                <a:ea typeface="Calibri" panose="020F0502020204030204" pitchFamily="34" charset="0"/>
                <a:cs typeface="Times New Roman" panose="02020603050405020304" pitchFamily="18" charset="0"/>
              </a:rPr>
              <a:t> Last reported during the 1st quarter of 2020</a:t>
            </a:r>
            <a:endParaRPr lang="en-US" altLang="en-US" sz="900" dirty="0" bmk="">
              <a:solidFill>
                <a:prstClr val="black"/>
              </a:solidFill>
              <a:latin typeface="Arial" panose="020B0604020202020204"/>
            </a:endParaRPr>
          </a:p>
          <a:p>
            <a:pPr eaLnBrk="0" fontAlgn="base" hangingPunct="0">
              <a:spcBef>
                <a:spcPct val="0"/>
              </a:spcBef>
              <a:spcAft>
                <a:spcPct val="0"/>
              </a:spcAft>
            </a:pPr>
            <a:r>
              <a:rPr lang="en-US" altLang="en-US" sz="1200" baseline="30000" dirty="0" bmk="">
                <a:solidFill>
                  <a:prstClr val="black"/>
                </a:solidFill>
                <a:latin typeface="Arial" panose="020B0604020202020204"/>
                <a:ea typeface="Calibri" panose="020F0502020204030204" pitchFamily="34" charset="0"/>
                <a:cs typeface="Times New Roman" panose="02020603050405020304" pitchFamily="18" charset="0"/>
                <a:hlinkClick r:id="rId6"/>
              </a:rPr>
              <a:t>[4]</a:t>
            </a:r>
            <a:r>
              <a:rPr lang="en-US" altLang="en-US" sz="1200" dirty="0">
                <a:solidFill>
                  <a:prstClr val="black"/>
                </a:solidFill>
                <a:latin typeface="Arial" panose="020B0604020202020204"/>
                <a:ea typeface="Calibri" panose="020F0502020204030204" pitchFamily="34" charset="0"/>
                <a:cs typeface="Times New Roman" panose="02020603050405020304" pitchFamily="18" charset="0"/>
              </a:rPr>
              <a:t> Last reported during the 1</a:t>
            </a:r>
            <a:r>
              <a:rPr lang="en-US" altLang="en-US" sz="1200" baseline="30000" dirty="0">
                <a:solidFill>
                  <a:prstClr val="black"/>
                </a:solidFill>
                <a:latin typeface="Arial" panose="020B0604020202020204"/>
                <a:ea typeface="Calibri" panose="020F0502020204030204" pitchFamily="34" charset="0"/>
                <a:cs typeface="Times New Roman" panose="02020603050405020304" pitchFamily="18" charset="0"/>
              </a:rPr>
              <a:t>st</a:t>
            </a:r>
            <a:r>
              <a:rPr lang="en-US" altLang="en-US" sz="1200" dirty="0">
                <a:solidFill>
                  <a:prstClr val="black"/>
                </a:solidFill>
                <a:latin typeface="Arial" panose="020B0604020202020204"/>
                <a:ea typeface="Calibri" panose="020F0502020204030204" pitchFamily="34" charset="0"/>
                <a:cs typeface="Times New Roman" panose="02020603050405020304" pitchFamily="18" charset="0"/>
              </a:rPr>
              <a:t> quarter of 2020</a:t>
            </a:r>
            <a:endParaRPr lang="en-US" altLang="en-US" sz="2800" dirty="0">
              <a:solidFill>
                <a:prstClr val="black"/>
              </a:solidFill>
              <a:latin typeface="Arial" panose="020B0604020202020204"/>
            </a:endParaRPr>
          </a:p>
        </p:txBody>
      </p:sp>
    </p:spTree>
    <p:extLst>
      <p:ext uri="{BB962C8B-B14F-4D97-AF65-F5344CB8AC3E}">
        <p14:creationId xmlns:p14="http://schemas.microsoft.com/office/powerpoint/2010/main" val="3846180303"/>
      </p:ext>
    </p:extLst>
  </p:cSld>
  <p:clrMapOvr>
    <a:masterClrMapping/>
  </p:clrMapOvr>
</p:sld>
</file>

<file path=ppt/theme/theme1.xml><?xml version="1.0" encoding="utf-8"?>
<a:theme xmlns:a="http://schemas.openxmlformats.org/drawingml/2006/main" name="1_Office Theme">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403007ff-326d-46fa-aedc-2b1b48f1067f">RTH3M3WM2PKZ-1596865721-23</_dlc_DocId>
    <_dlc_DocIdUrl xmlns="403007ff-326d-46fa-aedc-2b1b48f1067f">
      <Url>https://cityofaustin.sharepoint.com/sites/AW/customer-experience/awpio/_layouts/15/DocIdRedir.aspx?ID=RTH3M3WM2PKZ-1596865721-23</Url>
      <Description>RTH3M3WM2PKZ-1596865721-23</Description>
    </_dlc_DocIdUr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Document" ma:contentTypeID="0x0101007625D2AD1A1C9C45A492A05F5CE29525" ma:contentTypeVersion="6851" ma:contentTypeDescription="Create a new document." ma:contentTypeScope="" ma:versionID="14765fe6fa64d1be17185edcae62d535">
  <xsd:schema xmlns:xsd="http://www.w3.org/2001/XMLSchema" xmlns:xs="http://www.w3.org/2001/XMLSchema" xmlns:p="http://schemas.microsoft.com/office/2006/metadata/properties" xmlns:ns2="403007ff-326d-46fa-aedc-2b1b48f1067f" xmlns:ns3="7b9ea12f-5a68-425a-9572-d1a70c8da457" targetNamespace="http://schemas.microsoft.com/office/2006/metadata/properties" ma:root="true" ma:fieldsID="a0163c9385236f416715944870f5df9a" ns2:_="" ns3:_="">
    <xsd:import namespace="403007ff-326d-46fa-aedc-2b1b48f1067f"/>
    <xsd:import namespace="7b9ea12f-5a68-425a-9572-d1a70c8da457"/>
    <xsd:element name="properties">
      <xsd:complexType>
        <xsd:sequence>
          <xsd:element name="documentManagement">
            <xsd:complexType>
              <xsd:all>
                <xsd:element ref="ns2:_dlc_DocId" minOccurs="0"/>
                <xsd:element ref="ns2:_dlc_DocIdUrl" minOccurs="0"/>
                <xsd:element ref="ns2:_dlc_DocIdPersistId"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03007ff-326d-46fa-aedc-2b1b48f1067f" elementFormDefault="qualified">
    <xsd:import namespace="http://schemas.microsoft.com/office/2006/documentManagement/types"/>
    <xsd:import namespace="http://schemas.microsoft.com/office/infopath/2007/PartnerControls"/>
    <xsd:element name="_dlc_DocId" ma:index="4" nillable="true" ma:displayName="Document ID Value" ma:description="The value of the document ID assigned to this item." ma:internalName="_dlc_DocId" ma:readOnly="true">
      <xsd:simpleType>
        <xsd:restriction base="dms:Text"/>
      </xsd:simpleType>
    </xsd:element>
    <xsd:element name="_dlc_DocIdUrl" ma:index="5"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6"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7b9ea12f-5a68-425a-9572-d1a70c8da457" elementFormDefault="qualified">
    <xsd:import namespace="http://schemas.microsoft.com/office/2006/documentManagement/types"/>
    <xsd:import namespace="http://schemas.microsoft.com/office/infopath/2007/PartnerControls"/>
    <xsd:element name="SharedWithUsers" ma:index="11" nillable="true" ma:displayName="Shared With"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7"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7920391-1FB0-4FD2-8009-FD9CB4EF11E4}">
  <ds:schemaRefs>
    <ds:schemaRef ds:uri="http://schemas.microsoft.com/office/2006/metadata/properties"/>
    <ds:schemaRef ds:uri="http://schemas.microsoft.com/office/infopath/2007/PartnerControls"/>
    <ds:schemaRef ds:uri="403007ff-326d-46fa-aedc-2b1b48f1067f"/>
  </ds:schemaRefs>
</ds:datastoreItem>
</file>

<file path=customXml/itemProps2.xml><?xml version="1.0" encoding="utf-8"?>
<ds:datastoreItem xmlns:ds="http://schemas.openxmlformats.org/officeDocument/2006/customXml" ds:itemID="{F77A1462-8515-444A-A327-7574CFA22A39}">
  <ds:schemaRefs>
    <ds:schemaRef ds:uri="http://schemas.microsoft.com/sharepoint/v3/contenttype/forms"/>
  </ds:schemaRefs>
</ds:datastoreItem>
</file>

<file path=customXml/itemProps3.xml><?xml version="1.0" encoding="utf-8"?>
<ds:datastoreItem xmlns:ds="http://schemas.openxmlformats.org/officeDocument/2006/customXml" ds:itemID="{3AAFA8F9-FDB4-458B-AB6E-C90AD505E6F0}">
  <ds:schemaRefs>
    <ds:schemaRef ds:uri="http://schemas.microsoft.com/sharepoint/events"/>
  </ds:schemaRefs>
</ds:datastoreItem>
</file>

<file path=customXml/itemProps4.xml><?xml version="1.0" encoding="utf-8"?>
<ds:datastoreItem xmlns:ds="http://schemas.openxmlformats.org/officeDocument/2006/customXml" ds:itemID="{EB627257-1A4B-436C-807D-BB98963E449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03007ff-326d-46fa-aedc-2b1b48f1067f"/>
    <ds:schemaRef ds:uri="7b9ea12f-5a68-425a-9572-d1a70c8da45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8164</TotalTime>
  <Words>1940</Words>
  <Application>Microsoft Macintosh PowerPoint</Application>
  <PresentationFormat>Widescreen</PresentationFormat>
  <Paragraphs>272</Paragraphs>
  <Slides>17</Slides>
  <Notes>16</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17</vt:i4>
      </vt:variant>
    </vt:vector>
  </HeadingPairs>
  <TitlesOfParts>
    <vt:vector size="24" baseType="lpstr">
      <vt:lpstr>Arial</vt:lpstr>
      <vt:lpstr>Arial Black</vt:lpstr>
      <vt:lpstr>Arial Narrow</vt:lpstr>
      <vt:lpstr>Calibri</vt:lpstr>
      <vt:lpstr>Wingdings</vt:lpstr>
      <vt:lpstr>1_Office Theme</vt:lpstr>
      <vt:lpstr>2_Office Theme</vt:lpstr>
      <vt:lpstr>PowerPoint Presentation</vt:lpstr>
      <vt:lpstr>Water Conservation Compliance Group</vt:lpstr>
      <vt:lpstr>Program background</vt:lpstr>
      <vt:lpstr>Program History</vt:lpstr>
      <vt:lpstr>Program History</vt:lpstr>
      <vt:lpstr>Program Requirements</vt:lpstr>
      <vt:lpstr>Inspections</vt:lpstr>
      <vt:lpstr>Cycles of Concentration (CoC)</vt:lpstr>
      <vt:lpstr>Cycles of Concentration (CoC)</vt:lpstr>
      <vt:lpstr>Program Challenges</vt:lpstr>
      <vt:lpstr>Program Challenges</vt:lpstr>
      <vt:lpstr>Lessons Learned</vt:lpstr>
      <vt:lpstr>Summary of Findings:</vt:lpstr>
      <vt:lpstr>Analysis Plan: CT Compliance Program</vt:lpstr>
      <vt:lpstr>CT Water Use as a Percentage of Total Use</vt:lpstr>
      <vt:lpstr>Conclusions: CT Compliance Program</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 Media Performance Snap Shot</dc:title>
  <dc:creator>Luna, Erik</dc:creator>
  <cp:lastModifiedBy>Jennifer Walker</cp:lastModifiedBy>
  <cp:revision>553</cp:revision>
  <dcterms:created xsi:type="dcterms:W3CDTF">2018-11-13T19:11:52Z</dcterms:created>
  <dcterms:modified xsi:type="dcterms:W3CDTF">2022-02-14T18:33:21Z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0x0101007625D2AD1A1C9C45A492A05F5CE29525</vt:lpwstr>
  </property>
  <property fmtid="{D5CDD505-2E9C-101B-9397-08002B2CF9AE}" pid="3" name="_dlc_DocIdItemGuid">
    <vt:lpwstr>f4d34a76-043e-459f-9a4e-954c376238b3</vt:lpwstr>
  </property>
  <property fmtid="{D5CDD505-2E9C-101B-9397-08002B2CF9AE}" pid="4" name="Order">
    <vt:r8>2300</vt:r8>
  </property>
</Properties>
</file>